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97" r:id="rId3"/>
    <p:sldId id="289" r:id="rId4"/>
    <p:sldId id="301" r:id="rId5"/>
    <p:sldId id="299" r:id="rId6"/>
    <p:sldId id="300" r:id="rId7"/>
    <p:sldId id="302" r:id="rId8"/>
    <p:sldId id="303" r:id="rId9"/>
    <p:sldId id="298" r:id="rId10"/>
    <p:sldId id="309" r:id="rId11"/>
    <p:sldId id="313" r:id="rId12"/>
    <p:sldId id="310" r:id="rId13"/>
    <p:sldId id="306" r:id="rId14"/>
    <p:sldId id="308" r:id="rId15"/>
    <p:sldId id="311" r:id="rId16"/>
    <p:sldId id="305" r:id="rId17"/>
    <p:sldId id="307" r:id="rId18"/>
    <p:sldId id="316" r:id="rId19"/>
    <p:sldId id="312" r:id="rId20"/>
    <p:sldId id="315" r:id="rId21"/>
    <p:sldId id="317" r:id="rId22"/>
    <p:sldId id="318" r:id="rId23"/>
    <p:sldId id="314" r:id="rId24"/>
    <p:sldId id="296" r:id="rId25"/>
    <p:sldId id="319" r:id="rId26"/>
    <p:sldId id="320" r:id="rId27"/>
    <p:sldId id="32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o Pan" initials="HP" lastIdx="1" clrIdx="0">
    <p:extLst>
      <p:ext uri="{19B8F6BF-5375-455C-9EA6-DF929625EA0E}">
        <p15:presenceInfo xmlns:p15="http://schemas.microsoft.com/office/powerpoint/2012/main" userId="b3a412ef084a82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206"/>
    <a:srgbClr val="00B0F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79474" autoAdjust="0"/>
  </p:normalViewPr>
  <p:slideViewPr>
    <p:cSldViewPr snapToGrid="0">
      <p:cViewPr>
        <p:scale>
          <a:sx n="66" d="100"/>
          <a:sy n="66" d="100"/>
        </p:scale>
        <p:origin x="1350" y="2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1C722-9F50-47F4-B7EE-A05EDC3D6F6C}" type="datetimeFigureOut">
              <a:rPr lang="zh-CN" altLang="en-US" smtClean="0"/>
              <a:t>21/10/13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6EAC8-B231-4799-8047-8D97CA4441A1}" type="slidenum">
              <a:rPr lang="zh-CN" altLang="en-US" smtClean="0"/>
              <a:t>‹#›</a:t>
            </a:fld>
            <a:endParaRPr lang="zh-CN" altLang="en-US"/>
          </a:p>
        </p:txBody>
      </p:sp>
    </p:spTree>
    <p:extLst>
      <p:ext uri="{BB962C8B-B14F-4D97-AF65-F5344CB8AC3E}">
        <p14:creationId xmlns:p14="http://schemas.microsoft.com/office/powerpoint/2010/main" val="242039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Mobile phone app recognition based on mobile phone magnetic side channel</a:t>
            </a:r>
          </a:p>
          <a:p>
            <a:endParaRPr lang="en-US" altLang="zh-CN" dirty="0"/>
          </a:p>
          <a:p>
            <a:r>
              <a:rPr lang="en-US" altLang="zh-CN" dirty="0"/>
              <a:t>This is a video introducing our latest work</a:t>
            </a:r>
            <a:r>
              <a:rPr lang="zh-CN" altLang="en-US" dirty="0"/>
              <a:t>，</a:t>
            </a:r>
            <a:r>
              <a:rPr lang="en-US" altLang="zh-CN" dirty="0"/>
              <a:t>MagThief, Stealing Private App Usage Data on Mobile Devices via Built-in Magnetometer. </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1</a:t>
            </a:fld>
            <a:endParaRPr lang="zh-CN" altLang="en-US"/>
          </a:p>
        </p:txBody>
      </p:sp>
    </p:spTree>
    <p:extLst>
      <p:ext uri="{BB962C8B-B14F-4D97-AF65-F5344CB8AC3E}">
        <p14:creationId xmlns:p14="http://schemas.microsoft.com/office/powerpoint/2010/main" val="1806288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two major problems with identifying apps by their launch process. The first problem is that the EM signals generated when warmly launching different apps are relatively indistinguishable. This also leads to poor results in classifying the warm start process.</a:t>
            </a:r>
          </a:p>
          <a:p>
            <a:r>
              <a:rPr lang="en-US" altLang="zh-CN" dirty="0"/>
              <a:t>The second problem is that the app launching information does not represent the complete app usage behavior. And complete app usage behaviors should contain Start/Switch/Close timestamp of an app, in-app service information when using an app, and simultaneous usages of multiple apps.</a:t>
            </a:r>
          </a:p>
          <a:p>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10</a:t>
            </a:fld>
            <a:endParaRPr lang="zh-CN" altLang="en-US"/>
          </a:p>
        </p:txBody>
      </p:sp>
    </p:spTree>
    <p:extLst>
      <p:ext uri="{BB962C8B-B14F-4D97-AF65-F5344CB8AC3E}">
        <p14:creationId xmlns:p14="http://schemas.microsoft.com/office/powerpoint/2010/main" val="128625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a complete flowchart of app usage behaviors when a user uses his smartphone over a period of time.</a:t>
            </a:r>
          </a:p>
          <a:p>
            <a:r>
              <a:rPr lang="en-US" altLang="zh-CN" dirty="0"/>
              <a:t>We found that when users use the same app, they are actually using the rich services inside the app. </a:t>
            </a:r>
          </a:p>
          <a:p>
            <a:r>
              <a:rPr lang="en-US" altLang="zh-CN" dirty="0"/>
              <a:t>And some apps support background running mode, such as Spotify, a music playing software. </a:t>
            </a:r>
          </a:p>
          <a:p>
            <a:r>
              <a:rPr lang="en-US" altLang="zh-CN" dirty="0"/>
              <a:t>Some smartphones support split-screen operation, which allows users to use more than two apps at the same moment.</a:t>
            </a:r>
          </a:p>
          <a:p>
            <a:endParaRPr lang="en-US" altLang="zh-CN" dirty="0"/>
          </a:p>
          <a:p>
            <a:r>
              <a:rPr lang="en-US" altLang="zh-CN" dirty="0"/>
              <a:t>Therefore, Tracking the complete app usage behaviors in real time is firstly a multi-label problem, because we should identify both the app and in-app service types. Then, it is also a multi-target problem, because we should identify multiple running apps, including background running and split-screen modes.</a:t>
            </a:r>
          </a:p>
          <a:p>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11</a:t>
            </a:fld>
            <a:endParaRPr lang="zh-CN" altLang="en-US"/>
          </a:p>
        </p:txBody>
      </p:sp>
    </p:spTree>
    <p:extLst>
      <p:ext uri="{BB962C8B-B14F-4D97-AF65-F5344CB8AC3E}">
        <p14:creationId xmlns:p14="http://schemas.microsoft.com/office/powerpoint/2010/main" val="3262629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perform some preliminary analysis to verify the feasibility of inferring complete app usage behavior through the built-in magnetic sensor readings</a:t>
            </a:r>
            <a:endParaRPr lang="zh-CN" altLang="en-US" dirty="0"/>
          </a:p>
        </p:txBody>
      </p:sp>
      <p:sp>
        <p:nvSpPr>
          <p:cNvPr id="4" name="灯片编号占位符 3"/>
          <p:cNvSpPr>
            <a:spLocks noGrp="1"/>
          </p:cNvSpPr>
          <p:nvPr>
            <p:ph type="sldNum" sz="quarter" idx="5"/>
          </p:nvPr>
        </p:nvSpPr>
        <p:spPr/>
        <p:txBody>
          <a:bodyPr/>
          <a:lstStyle/>
          <a:p>
            <a:fld id="{E32AAF8A-AEF8-446D-8470-4477E2C207B3}" type="slidenum">
              <a:rPr lang="zh-CN" altLang="en-US" smtClean="0"/>
              <a:t>12</a:t>
            </a:fld>
            <a:endParaRPr lang="zh-CN" altLang="en-US"/>
          </a:p>
        </p:txBody>
      </p:sp>
    </p:spTree>
    <p:extLst>
      <p:ext uri="{BB962C8B-B14F-4D97-AF65-F5344CB8AC3E}">
        <p14:creationId xmlns:p14="http://schemas.microsoft.com/office/powerpoint/2010/main" val="87364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test a social type app, </a:t>
            </a:r>
            <a:r>
              <a:rPr lang="en-US" altLang="zh-CN" dirty="0" err="1"/>
              <a:t>wechat</a:t>
            </a:r>
            <a:r>
              <a:rPr lang="en-US" altLang="zh-CN" dirty="0"/>
              <a:t>. We use four in-app services in the </a:t>
            </a:r>
            <a:r>
              <a:rPr lang="en-US" altLang="zh-CN" dirty="0" err="1"/>
              <a:t>wechat</a:t>
            </a:r>
            <a:r>
              <a:rPr lang="en-US" altLang="zh-CN" dirty="0"/>
              <a:t>, they are text chatting, surfing moments, video calling, and playing games respectively.</a:t>
            </a:r>
          </a:p>
          <a:p>
            <a:endParaRPr lang="en-US" altLang="zh-CN" dirty="0"/>
          </a:p>
          <a:p>
            <a:r>
              <a:rPr lang="en-US" altLang="zh-CN" dirty="0"/>
              <a:t>We visualize the magnetometer readings in the both the time and frequency domain. We find that each of the four in-app services generates a unique EM signal with differentiability.</a:t>
            </a:r>
          </a:p>
          <a:p>
            <a:endParaRPr lang="en-US" altLang="zh-CN" dirty="0"/>
          </a:p>
          <a:p>
            <a:r>
              <a:rPr lang="en-US" altLang="zh-CN" dirty="0"/>
              <a:t>We also test a online shopping type app, Taobao. We use two in-app services: watching video and surfing products. We also find that these in-app services have different patterns of EM signals.</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13</a:t>
            </a:fld>
            <a:endParaRPr lang="zh-CN" altLang="en-US"/>
          </a:p>
        </p:txBody>
      </p:sp>
    </p:spTree>
    <p:extLst>
      <p:ext uri="{BB962C8B-B14F-4D97-AF65-F5344CB8AC3E}">
        <p14:creationId xmlns:p14="http://schemas.microsoft.com/office/powerpoint/2010/main" val="3028777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test the EM signal when users use multiple apps at the same time. We first run three apps individually, in turn. And corresponding EM signals in time and frequency domain are shown here. Then, we let the music player app Spotify run in the background, and run the Google News in the foreground. We also use a split-screen mode to use the Google map and Google news at the same time. The resulting EM signals show that the EM signals of running multiple apps at the same time is basically a superposition of EM signals from running each app alone.</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14</a:t>
            </a:fld>
            <a:endParaRPr lang="zh-CN" altLang="en-US"/>
          </a:p>
        </p:txBody>
      </p:sp>
    </p:spTree>
    <p:extLst>
      <p:ext uri="{BB962C8B-B14F-4D97-AF65-F5344CB8AC3E}">
        <p14:creationId xmlns:p14="http://schemas.microsoft.com/office/powerpoint/2010/main" val="1017021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the preliminary analysis, we will introduce the system design.</a:t>
            </a:r>
            <a:endParaRPr lang="zh-CN" altLang="en-US" dirty="0"/>
          </a:p>
        </p:txBody>
      </p:sp>
      <p:sp>
        <p:nvSpPr>
          <p:cNvPr id="4" name="灯片编号占位符 3"/>
          <p:cNvSpPr>
            <a:spLocks noGrp="1"/>
          </p:cNvSpPr>
          <p:nvPr>
            <p:ph type="sldNum" sz="quarter" idx="5"/>
          </p:nvPr>
        </p:nvSpPr>
        <p:spPr/>
        <p:txBody>
          <a:bodyPr/>
          <a:lstStyle/>
          <a:p>
            <a:fld id="{E32AAF8A-AEF8-446D-8470-4477E2C207B3}" type="slidenum">
              <a:rPr lang="zh-CN" altLang="en-US" smtClean="0"/>
              <a:t>15</a:t>
            </a:fld>
            <a:endParaRPr lang="zh-CN" altLang="en-US"/>
          </a:p>
        </p:txBody>
      </p:sp>
    </p:spTree>
    <p:extLst>
      <p:ext uri="{BB962C8B-B14F-4D97-AF65-F5344CB8AC3E}">
        <p14:creationId xmlns:p14="http://schemas.microsoft.com/office/powerpoint/2010/main" val="3345296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designing the app classification model, we first have to pre-process the data. Considering that the built-in magnetic sensor in the device will not only sense the electromagnetic radiation signal generated by the operation of the device, but also the geomagnetic signal around the device. </a:t>
            </a:r>
          </a:p>
          <a:p>
            <a:endParaRPr lang="en-US" altLang="zh-CN" dirty="0"/>
          </a:p>
          <a:p>
            <a:r>
              <a:rPr lang="en-US" altLang="zh-CN" dirty="0"/>
              <a:t>For example, if a person uses a smartphone while walking, the manometer readings will record all signals together. The blue line in the figure shows the changes in geomagnetic signal while walking. The red line in the figure indicates that the additional EM signals caused by watching a video on the phone.</a:t>
            </a:r>
          </a:p>
          <a:p>
            <a:r>
              <a:rPr lang="en-US" altLang="zh-CN" dirty="0"/>
              <a:t>Therefore, in the data preprocess stage, we need to cancel out this irregular and unpredictable geomagnetic signals. We utilize the 6-axis IMU data (including 3-axis accelerometer and 3-axis gyroscope) to predict the geomagnetic signals with the multi-layer perceptron model, and then obtain the Pure EM signals caused by the running apps, and used STFT to obtain the EM spectrograms.</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16</a:t>
            </a:fld>
            <a:endParaRPr lang="zh-CN" altLang="en-US"/>
          </a:p>
        </p:txBody>
      </p:sp>
    </p:spTree>
    <p:extLst>
      <p:ext uri="{BB962C8B-B14F-4D97-AF65-F5344CB8AC3E}">
        <p14:creationId xmlns:p14="http://schemas.microsoft.com/office/powerpoint/2010/main" val="1242885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will describe the process of labelling our data. As mentioned above, the complete app usage behavior contains multi-label (app as well as in-app services), and multi-target (multiple running apps). During the dataset collection, we have known the app types, but there are hundreds of types of in-app services, which bring difficulties to label the in-app service labels. Therefore, we performed time-series cluster analysis on the EM data using the </a:t>
            </a:r>
            <a:r>
              <a:rPr lang="en-US" altLang="zh-CN" dirty="0" err="1"/>
              <a:t>TSkmeans</a:t>
            </a:r>
            <a:r>
              <a:rPr lang="en-US" altLang="zh-CN" dirty="0"/>
              <a:t> algorithm with the aim of formulating general categories pertaining to in-app services. And we obtained nine clusters, they video/voice calls, text chatting/typing, editing documents, listening to music, editing photos, playing games, surfing/reading, watching videos and Others.</a:t>
            </a:r>
          </a:p>
          <a:p>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17</a:t>
            </a:fld>
            <a:endParaRPr lang="zh-CN" altLang="en-US"/>
          </a:p>
        </p:txBody>
      </p:sp>
    </p:spTree>
    <p:extLst>
      <p:ext uri="{BB962C8B-B14F-4D97-AF65-F5344CB8AC3E}">
        <p14:creationId xmlns:p14="http://schemas.microsoft.com/office/powerpoint/2010/main" val="271542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identify multiple running apps? </a:t>
            </a:r>
          </a:p>
          <a:p>
            <a:r>
              <a:rPr lang="en-US" altLang="zh-CN" dirty="0"/>
              <a:t>Our idea is to use the region proposal network, a network structure that is particularly common in the multiple</a:t>
            </a:r>
            <a:r>
              <a:rPr lang="zh-CN" altLang="en-US" dirty="0"/>
              <a:t> </a:t>
            </a:r>
            <a:r>
              <a:rPr lang="en-US" altLang="zh-CN" dirty="0"/>
              <a:t>object recognition in the computer vision. </a:t>
            </a:r>
          </a:p>
          <a:p>
            <a:r>
              <a:rPr lang="en-US" altLang="zh-CN" dirty="0"/>
              <a:t>As shown in the figure, multiple pedestrians need to be identified in the figure, and the RPN will recognize each bounding box of the pedestrian, and for the recognition tasks. </a:t>
            </a:r>
          </a:p>
          <a:p>
            <a:r>
              <a:rPr lang="en-US" altLang="zh-CN" dirty="0"/>
              <a:t>Similarly, we can apply the RPN on the multi-target app usage identification problem. On each EM spectrogram, we can extract the region of interest as a bounding box, which contains the running app information. After that, we can focus on these </a:t>
            </a:r>
            <a:r>
              <a:rPr lang="en-US" altLang="zh-CN" dirty="0" err="1"/>
              <a:t>RoIs</a:t>
            </a:r>
            <a:r>
              <a:rPr lang="en-US" altLang="zh-CN" dirty="0"/>
              <a:t>, can </a:t>
            </a:r>
            <a:r>
              <a:rPr lang="en-US" altLang="zh-CN" dirty="0" err="1"/>
              <a:t>recoginze</a:t>
            </a:r>
            <a:r>
              <a:rPr lang="en-US" altLang="zh-CN" dirty="0"/>
              <a:t> the whole running apps as well as in-app services.</a:t>
            </a:r>
          </a:p>
          <a:p>
            <a:endParaRPr lang="en-US" altLang="zh-CN" dirty="0"/>
          </a:p>
          <a:p>
            <a:r>
              <a:rPr lang="en-US" altLang="zh-CN" dirty="0"/>
              <a:t>In the computer vision task, the ground truth of the box is usually marked manually. It is unrealistic to label these boxes manually. In our study, we fixed the box width as the while time window, thus we applied a simplified version of spatial transformer network to help us find out the suitable bounding box, to determine the box height.</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18</a:t>
            </a:fld>
            <a:endParaRPr lang="zh-CN" altLang="en-US"/>
          </a:p>
        </p:txBody>
      </p:sp>
    </p:spTree>
    <p:extLst>
      <p:ext uri="{BB962C8B-B14F-4D97-AF65-F5344CB8AC3E}">
        <p14:creationId xmlns:p14="http://schemas.microsoft.com/office/powerpoint/2010/main" val="3685972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proposed a Deep Region CNN called DRCNN, to identify multiple running apps/in-app services classification. And we prevent the overall architecture and pipeline of classification model here.</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19</a:t>
            </a:fld>
            <a:endParaRPr lang="zh-CN" altLang="en-US"/>
          </a:p>
        </p:txBody>
      </p:sp>
    </p:spTree>
    <p:extLst>
      <p:ext uri="{BB962C8B-B14F-4D97-AF65-F5344CB8AC3E}">
        <p14:creationId xmlns:p14="http://schemas.microsoft.com/office/powerpoint/2010/main" val="593623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will introduce the background and motivation.</a:t>
            </a:r>
            <a:endParaRPr lang="zh-CN" altLang="en-US" dirty="0"/>
          </a:p>
        </p:txBody>
      </p:sp>
      <p:sp>
        <p:nvSpPr>
          <p:cNvPr id="4" name="灯片编号占位符 3"/>
          <p:cNvSpPr>
            <a:spLocks noGrp="1"/>
          </p:cNvSpPr>
          <p:nvPr>
            <p:ph type="sldNum" sz="quarter" idx="5"/>
          </p:nvPr>
        </p:nvSpPr>
        <p:spPr/>
        <p:txBody>
          <a:bodyPr/>
          <a:lstStyle/>
          <a:p>
            <a:fld id="{E32AAF8A-AEF8-446D-8470-4477E2C207B3}" type="slidenum">
              <a:rPr lang="zh-CN" altLang="en-US" smtClean="0"/>
              <a:t>2</a:t>
            </a:fld>
            <a:endParaRPr lang="zh-CN" altLang="en-US"/>
          </a:p>
        </p:txBody>
      </p:sp>
    </p:spTree>
    <p:extLst>
      <p:ext uri="{BB962C8B-B14F-4D97-AF65-F5344CB8AC3E}">
        <p14:creationId xmlns:p14="http://schemas.microsoft.com/office/powerpoint/2010/main" val="3451177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experiment results, </a:t>
            </a:r>
            <a:endParaRPr lang="zh-CN" altLang="en-US" dirty="0"/>
          </a:p>
        </p:txBody>
      </p:sp>
      <p:sp>
        <p:nvSpPr>
          <p:cNvPr id="4" name="灯片编号占位符 3"/>
          <p:cNvSpPr>
            <a:spLocks noGrp="1"/>
          </p:cNvSpPr>
          <p:nvPr>
            <p:ph type="sldNum" sz="quarter" idx="5"/>
          </p:nvPr>
        </p:nvSpPr>
        <p:spPr/>
        <p:txBody>
          <a:bodyPr/>
          <a:lstStyle/>
          <a:p>
            <a:fld id="{E32AAF8A-AEF8-446D-8470-4477E2C207B3}" type="slidenum">
              <a:rPr lang="zh-CN" altLang="en-US" smtClean="0"/>
              <a:t>20</a:t>
            </a:fld>
            <a:endParaRPr lang="zh-CN" altLang="en-US"/>
          </a:p>
        </p:txBody>
      </p:sp>
    </p:spTree>
    <p:extLst>
      <p:ext uri="{BB962C8B-B14F-4D97-AF65-F5344CB8AC3E}">
        <p14:creationId xmlns:p14="http://schemas.microsoft.com/office/powerpoint/2010/main" val="2236254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experiment results, we use the F1 macro score as the metric to evaluate the performance of the app usage classification.</a:t>
            </a:r>
          </a:p>
          <a:p>
            <a:r>
              <a:rPr lang="en-US" altLang="zh-CN" dirty="0"/>
              <a:t>We first determine the time interval length of EM signals, from the results, we find that five seconds interval is enough for us to identify both the apps and in-app services. That means the time precision for identifying app usage is 5 seconds, which is sufficient for us to obtain detailed information.</a:t>
            </a:r>
          </a:p>
          <a:p>
            <a:r>
              <a:rPr lang="en-US" altLang="zh-CN" dirty="0"/>
              <a:t>We also show the average multiple in-app service classification</a:t>
            </a:r>
            <a:r>
              <a:rPr lang="zh-CN" altLang="en-US" dirty="0"/>
              <a:t> </a:t>
            </a:r>
            <a:r>
              <a:rPr lang="en-US" altLang="zh-CN" dirty="0"/>
              <a:t>and</a:t>
            </a:r>
            <a:r>
              <a:rPr lang="zh-CN" altLang="en-US" dirty="0"/>
              <a:t> </a:t>
            </a:r>
            <a:r>
              <a:rPr lang="en-US" altLang="zh-CN" dirty="0"/>
              <a:t>the</a:t>
            </a:r>
            <a:r>
              <a:rPr lang="zh-CN" altLang="en-US" dirty="0"/>
              <a:t> </a:t>
            </a:r>
            <a:r>
              <a:rPr lang="en-US" altLang="zh-CN" dirty="0"/>
              <a:t>multiple app</a:t>
            </a:r>
            <a:r>
              <a:rPr lang="zh-CN" altLang="en-US" dirty="0"/>
              <a:t> </a:t>
            </a:r>
            <a:r>
              <a:rPr lang="en-US" altLang="zh-CN" dirty="0"/>
              <a:t>classification here. For the in-app services, we can obtain average 0.946 F1 macro scores when classifying multiple running in-app services within nine categories. For the apps, we can obtain average 0.883 F1 macro scores when classifying multiple running apps. Note that we partly list the results of apps (in social networking category) due to the space limitation. </a:t>
            </a:r>
          </a:p>
        </p:txBody>
      </p:sp>
      <p:sp>
        <p:nvSpPr>
          <p:cNvPr id="4" name="灯片编号占位符 3"/>
          <p:cNvSpPr>
            <a:spLocks noGrp="1"/>
          </p:cNvSpPr>
          <p:nvPr>
            <p:ph type="sldNum" sz="quarter" idx="5"/>
          </p:nvPr>
        </p:nvSpPr>
        <p:spPr/>
        <p:txBody>
          <a:bodyPr/>
          <a:lstStyle/>
          <a:p>
            <a:fld id="{5FF6EAC8-B231-4799-8047-8D97CA4441A1}" type="slidenum">
              <a:rPr lang="zh-CN" altLang="en-US" smtClean="0"/>
              <a:t>21</a:t>
            </a:fld>
            <a:endParaRPr lang="zh-CN" altLang="en-US"/>
          </a:p>
        </p:txBody>
      </p:sp>
    </p:spTree>
    <p:extLst>
      <p:ext uri="{BB962C8B-B14F-4D97-AF65-F5344CB8AC3E}">
        <p14:creationId xmlns:p14="http://schemas.microsoft.com/office/powerpoint/2010/main" val="2680630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compare our proposed classification model with other baseline multi-label classification methods, which can be transformed into many one-versus-the-rest binary classification subtasks. The results showed the DRCNN was an outstanding classifier and could approximate the classification performance of the Multi-STN, which was</a:t>
            </a:r>
          </a:p>
          <a:p>
            <a:r>
              <a:rPr lang="en-US" altLang="zh-CN" dirty="0"/>
              <a:t>used to provide ground truth regions. It is worth mentioning that the DRCNN has a more concise and single network structure than the many binary classifiers.</a:t>
            </a:r>
          </a:p>
          <a:p>
            <a:endParaRPr lang="en-US" altLang="zh-CN" dirty="0"/>
          </a:p>
          <a:p>
            <a:r>
              <a:rPr lang="en-US" altLang="zh-CN" dirty="0"/>
              <a:t>We also conducted many other experiments to evaluate our system, like performance of our system when deploying on different smartphones, when users in different environments and when smartphones on different settings, please read our paper for more detailed information.</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22</a:t>
            </a:fld>
            <a:endParaRPr lang="zh-CN" altLang="en-US"/>
          </a:p>
        </p:txBody>
      </p:sp>
    </p:spTree>
    <p:extLst>
      <p:ext uri="{BB962C8B-B14F-4D97-AF65-F5344CB8AC3E}">
        <p14:creationId xmlns:p14="http://schemas.microsoft.com/office/powerpoint/2010/main" val="212757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conclusion,</a:t>
            </a:r>
            <a:endParaRPr lang="zh-CN" altLang="en-US" dirty="0"/>
          </a:p>
        </p:txBody>
      </p:sp>
      <p:sp>
        <p:nvSpPr>
          <p:cNvPr id="4" name="灯片编号占位符 3"/>
          <p:cNvSpPr>
            <a:spLocks noGrp="1"/>
          </p:cNvSpPr>
          <p:nvPr>
            <p:ph type="sldNum" sz="quarter" idx="5"/>
          </p:nvPr>
        </p:nvSpPr>
        <p:spPr/>
        <p:txBody>
          <a:bodyPr/>
          <a:lstStyle/>
          <a:p>
            <a:fld id="{E32AAF8A-AEF8-446D-8470-4477E2C207B3}" type="slidenum">
              <a:rPr lang="zh-CN" altLang="en-US" smtClean="0"/>
              <a:t>23</a:t>
            </a:fld>
            <a:endParaRPr lang="zh-CN" altLang="en-US"/>
          </a:p>
        </p:txBody>
      </p:sp>
    </p:spTree>
    <p:extLst>
      <p:ext uri="{BB962C8B-B14F-4D97-AF65-F5344CB8AC3E}">
        <p14:creationId xmlns:p14="http://schemas.microsoft.com/office/powerpoint/2010/main" val="2507530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MagThief</a:t>
            </a:r>
            <a:r>
              <a:rPr lang="en-US" altLang="zh-CN" dirty="0"/>
              <a:t> can steal fine-grained sensitive app usage information  with the built-in magnetometer readings:</a:t>
            </a:r>
          </a:p>
          <a:p>
            <a:r>
              <a:rPr lang="en-US" altLang="zh-CN" dirty="0"/>
              <a:t>We developed a Deep Region CNN (DRCNN) to facilitate the multi-target and multi-label classification of multiple running apps as well as corresponding in-app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4B4B4B"/>
                </a:solidFill>
                <a:effectLst/>
                <a:uLnTx/>
                <a:uFillTx/>
                <a:latin typeface="Avenir Next"/>
                <a:sym typeface="Avenir Next"/>
              </a:rPr>
              <a:t>Extensive experiments demonstrated the efficacy of the </a:t>
            </a:r>
            <a:r>
              <a:rPr kumimoji="0" lang="en-US" altLang="zh-CN" sz="1200" b="0" i="0" u="none" strike="noStrike" kern="0" cap="none" spc="0" normalizeH="0" baseline="0" noProof="0" dirty="0" err="1">
                <a:ln>
                  <a:noFill/>
                </a:ln>
                <a:solidFill>
                  <a:srgbClr val="4B4B4B"/>
                </a:solidFill>
                <a:effectLst/>
                <a:uLnTx/>
                <a:uFillTx/>
                <a:latin typeface="Avenir Next"/>
                <a:sym typeface="Avenir Next"/>
              </a:rPr>
              <a:t>MagThief</a:t>
            </a:r>
            <a:r>
              <a:rPr kumimoji="0" lang="en-US" altLang="zh-CN" sz="1200" b="0" i="0" u="none" strike="noStrike" kern="0" cap="none" spc="0" normalizeH="0" baseline="0" noProof="0" dirty="0">
                <a:ln>
                  <a:noFill/>
                </a:ln>
                <a:solidFill>
                  <a:srgbClr val="4B4B4B"/>
                </a:solidFill>
                <a:effectLst/>
                <a:uLnTx/>
                <a:uFillTx/>
                <a:latin typeface="Avenir Next"/>
                <a:sym typeface="Avenir Next"/>
              </a:rPr>
              <a:t>, and it achieves high average macro F1 scores of 0</a:t>
            </a:r>
            <a:r>
              <a:rPr lang="en-US" altLang="zh-CN" sz="1200" kern="0" dirty="0">
                <a:solidFill>
                  <a:srgbClr val="4B4B4B"/>
                </a:solidFill>
                <a:latin typeface="Avenir Next"/>
                <a:sym typeface="Avenir Next"/>
              </a:rPr>
              <a:t>.</a:t>
            </a:r>
            <a:r>
              <a:rPr kumimoji="0" lang="en-US" altLang="zh-CN" sz="1200" b="0" i="0" u="none" strike="noStrike" kern="0" cap="none" spc="0" normalizeH="0" baseline="0" noProof="0" dirty="0">
                <a:ln>
                  <a:noFill/>
                </a:ln>
                <a:solidFill>
                  <a:srgbClr val="4B4B4B"/>
                </a:solidFill>
                <a:effectLst/>
                <a:uLnTx/>
                <a:uFillTx/>
                <a:latin typeface="Avenir Next"/>
                <a:sym typeface="Avenir Next"/>
              </a:rPr>
              <a:t>87/0.95 when identifying multiple apps/in-app services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4B4B4B"/>
              </a:solidFill>
              <a:effectLst/>
              <a:uLnTx/>
              <a:uFillTx/>
              <a:latin typeface="Avenir Next"/>
              <a:sym typeface="Avenir N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4B4B4B"/>
                </a:solidFill>
                <a:effectLst/>
                <a:uLnTx/>
                <a:uFillTx/>
                <a:latin typeface="Avenir Next"/>
                <a:sym typeface="Avenir Next"/>
              </a:rPr>
              <a:t>That's all there is to our video, thanks for watching.</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821531" rtl="0" eaLnBrk="1" fontAlgn="auto" latinLnBrk="0" hangingPunct="0">
              <a:lnSpc>
                <a:spcPct val="90000"/>
              </a:lnSpc>
              <a:spcBef>
                <a:spcPts val="4200"/>
              </a:spcBef>
              <a:spcAft>
                <a:spcPts val="0"/>
              </a:spcAft>
              <a:buClrTx/>
              <a:buSzTx/>
              <a:buFontTx/>
              <a:buNone/>
              <a:tabLst/>
              <a:defRPr/>
            </a:pPr>
            <a:fld id="{E32AAF8A-AEF8-446D-8470-4477E2C207B3}" type="slidenum">
              <a:rPr kumimoji="0" lang="zh-CN" altLang="en-US" sz="1200" b="0" i="0" u="none" strike="noStrike" kern="0" cap="none" spc="0" normalizeH="0" baseline="0" noProof="0" smtClean="0">
                <a:ln>
                  <a:noFill/>
                </a:ln>
                <a:solidFill>
                  <a:srgbClr val="4B4B4B"/>
                </a:solidFill>
                <a:effectLst/>
                <a:uLnTx/>
                <a:uFillTx/>
                <a:latin typeface="等线" panose="020F0502020204030204"/>
                <a:ea typeface="等线" panose="02010600030101010101" pitchFamily="2" charset="-122"/>
                <a:cs typeface="+mn-cs"/>
                <a:sym typeface="Avenir Next"/>
              </a:rPr>
              <a:pPr marL="0" marR="0" lvl="0" indent="0" algn="r" defTabSz="821531" rtl="0" eaLnBrk="1" fontAlgn="auto" latinLnBrk="0" hangingPunct="0">
                <a:lnSpc>
                  <a:spcPct val="90000"/>
                </a:lnSpc>
                <a:spcBef>
                  <a:spcPts val="4200"/>
                </a:spcBef>
                <a:spcAft>
                  <a:spcPts val="0"/>
                </a:spcAft>
                <a:buClrTx/>
                <a:buSzTx/>
                <a:buFontTx/>
                <a:buNone/>
                <a:tabLst/>
                <a:defRPr/>
              </a:pPr>
              <a:t>24</a:t>
            </a:fld>
            <a:endParaRPr kumimoji="0" lang="zh-CN" altLang="en-US" sz="1200" b="0" i="0" u="none" strike="noStrike" kern="0" cap="none" spc="0" normalizeH="0" baseline="0" noProof="0">
              <a:ln>
                <a:noFill/>
              </a:ln>
              <a:solidFill>
                <a:srgbClr val="4B4B4B"/>
              </a:solidFill>
              <a:effectLst/>
              <a:uLnTx/>
              <a:uFillTx/>
              <a:latin typeface="等线" panose="020F0502020204030204"/>
              <a:ea typeface="等线" panose="02010600030101010101" pitchFamily="2" charset="-122"/>
              <a:cs typeface="+mn-cs"/>
              <a:sym typeface="Avenir Next"/>
            </a:endParaRPr>
          </a:p>
        </p:txBody>
      </p:sp>
    </p:spTree>
    <p:extLst>
      <p:ext uri="{BB962C8B-B14F-4D97-AF65-F5344CB8AC3E}">
        <p14:creationId xmlns:p14="http://schemas.microsoft.com/office/powerpoint/2010/main" val="1937619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25</a:t>
            </a:fld>
            <a:endParaRPr lang="zh-CN" altLang="en-US"/>
          </a:p>
        </p:txBody>
      </p:sp>
    </p:spTree>
    <p:extLst>
      <p:ext uri="{BB962C8B-B14F-4D97-AF65-F5344CB8AC3E}">
        <p14:creationId xmlns:p14="http://schemas.microsoft.com/office/powerpoint/2010/main" val="2579671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the popularity of mobile smart devices, mobile apps are becoming more and more popular. We can use mobile apps for social networking, online shopping, traveling and navigation, working, and business, etc. Therefore, mobile apps have become an increasingly ubiquitous part of our daily life.</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821531" rtl="0" eaLnBrk="1" fontAlgn="auto" latinLnBrk="0" hangingPunct="0">
              <a:lnSpc>
                <a:spcPct val="90000"/>
              </a:lnSpc>
              <a:spcBef>
                <a:spcPts val="4200"/>
              </a:spcBef>
              <a:spcAft>
                <a:spcPts val="0"/>
              </a:spcAft>
              <a:buClrTx/>
              <a:buSzTx/>
              <a:buFontTx/>
              <a:buNone/>
              <a:tabLst/>
              <a:defRPr/>
            </a:pPr>
            <a:fld id="{E32AAF8A-AEF8-446D-8470-4477E2C207B3}" type="slidenum">
              <a:rPr kumimoji="0" lang="zh-CN" altLang="en-US" sz="1200" b="0" i="0" u="none" strike="noStrike" kern="0" cap="none" spc="0" normalizeH="0" baseline="0" noProof="0" smtClean="0">
                <a:ln>
                  <a:noFill/>
                </a:ln>
                <a:solidFill>
                  <a:srgbClr val="4B4B4B"/>
                </a:solidFill>
                <a:effectLst/>
                <a:uLnTx/>
                <a:uFillTx/>
                <a:latin typeface="等线" panose="020F0502020204030204"/>
                <a:ea typeface="等线" panose="02010600030101010101" pitchFamily="2" charset="-122"/>
                <a:cs typeface="+mn-cs"/>
                <a:sym typeface="Avenir Next"/>
              </a:rPr>
              <a:pPr marL="0" marR="0" lvl="0" indent="0" algn="r" defTabSz="821531" rtl="0" eaLnBrk="1" fontAlgn="auto" latinLnBrk="0" hangingPunct="0">
                <a:lnSpc>
                  <a:spcPct val="90000"/>
                </a:lnSpc>
                <a:spcBef>
                  <a:spcPts val="4200"/>
                </a:spcBef>
                <a:spcAft>
                  <a:spcPts val="0"/>
                </a:spcAft>
                <a:buClrTx/>
                <a:buSzTx/>
                <a:buFontTx/>
                <a:buNone/>
                <a:tabLst/>
                <a:defRPr/>
              </a:pPr>
              <a:t>3</a:t>
            </a:fld>
            <a:endParaRPr kumimoji="0" lang="zh-CN" altLang="en-US" sz="1200" b="0" i="0" u="none" strike="noStrike" kern="0" cap="none" spc="0" normalizeH="0" baseline="0" noProof="0">
              <a:ln>
                <a:noFill/>
              </a:ln>
              <a:solidFill>
                <a:srgbClr val="4B4B4B"/>
              </a:solidFill>
              <a:effectLst/>
              <a:uLnTx/>
              <a:uFillTx/>
              <a:latin typeface="等线" panose="020F0502020204030204"/>
              <a:ea typeface="等线" panose="02010600030101010101" pitchFamily="2" charset="-122"/>
              <a:cs typeface="+mn-cs"/>
              <a:sym typeface="Avenir Next"/>
            </a:endParaRPr>
          </a:p>
        </p:txBody>
      </p:sp>
    </p:spTree>
    <p:extLst>
      <p:ext uri="{BB962C8B-B14F-4D97-AF65-F5344CB8AC3E}">
        <p14:creationId xmlns:p14="http://schemas.microsoft.com/office/powerpoint/2010/main" val="350492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to the statistics from </a:t>
            </a:r>
            <a:r>
              <a:rPr lang="en-US" altLang="zh-CN" dirty="0" err="1"/>
              <a:t>FinancesOnline</a:t>
            </a:r>
            <a:r>
              <a:rPr lang="en-US" altLang="zh-CN" dirty="0"/>
              <a:t>, consumers will spend a total of 3.5 trillion hours using their phones over their lifetime; they will access around 30 apps per month, and they will launch each installed app with an average of 2.36 times during a day.</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4</a:t>
            </a:fld>
            <a:endParaRPr lang="zh-CN" altLang="en-US"/>
          </a:p>
        </p:txBody>
      </p:sp>
    </p:spTree>
    <p:extLst>
      <p:ext uri="{BB962C8B-B14F-4D97-AF65-F5344CB8AC3E}">
        <p14:creationId xmlns:p14="http://schemas.microsoft.com/office/powerpoint/2010/main" val="214624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when people use mobile devices, the mobile app usage information will also give the users away. There are many researchers working on Mobile Apps Usage Understanding, Modelling, and Prediction. Some works analyzed the users' app usage behaviors and discovered the concerns and sensitive information of smartphone users, like age, gender, income, personal interests, spatial information (live in urban or suburb), and lifestyles. Other works tried to understand human mobility through crowd users' app usage behaviors in terms of temporal dimension and spatial dimension.</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5</a:t>
            </a:fld>
            <a:endParaRPr lang="zh-CN" altLang="en-US"/>
          </a:p>
        </p:txBody>
      </p:sp>
    </p:spTree>
    <p:extLst>
      <p:ext uri="{BB962C8B-B14F-4D97-AF65-F5344CB8AC3E}">
        <p14:creationId xmlns:p14="http://schemas.microsoft.com/office/powerpoint/2010/main" val="2459998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Secretly collecting users' mobile app usage behavior is a difficult task. Currently, a common data source of mobile app usage information is the Internet Service Provider (ISP) datasets. They analyze the cellular network traffic data and extract the anonymous users' app usage information from  HTTP headers. However, privacy-related regulations limit third-party access to the ISP datasets. Another method is to pertain the information from the mobile device directly. Many smartphone manufactures have developed the functions of app usage monitoring functions, but the attackers cannot obtain this information without user permissions. Some system-kernel information like, filesystem/memory/internet traffic, can directly obtain user's app usage information. But this type of information cannot be accessed without high-level user permissions. CPU/battery usage information is limited to the sampling rate and cannot be used to infer detailed app usage.</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6</a:t>
            </a:fld>
            <a:endParaRPr lang="zh-CN" altLang="en-US"/>
          </a:p>
        </p:txBody>
      </p:sp>
    </p:spTree>
    <p:extLst>
      <p:ext uri="{BB962C8B-B14F-4D97-AF65-F5344CB8AC3E}">
        <p14:creationId xmlns:p14="http://schemas.microsoft.com/office/powerpoint/2010/main" val="294515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 the related works on</a:t>
            </a:r>
            <a:r>
              <a:rPr lang="en-US" altLang="zh-CN" b="1" dirty="0">
                <a:solidFill>
                  <a:srgbClr val="0E101A"/>
                </a:solidFill>
                <a:effectLst/>
              </a:rPr>
              <a:t> </a:t>
            </a:r>
            <a:r>
              <a:rPr lang="en-US" altLang="zh-CN" dirty="0"/>
              <a:t>Application launching process identification with EM side-channel signals, and describe their limitations in the practical scenarios. </a:t>
            </a:r>
            <a:endParaRPr lang="zh-CN" altLang="en-US" dirty="0"/>
          </a:p>
        </p:txBody>
      </p:sp>
      <p:sp>
        <p:nvSpPr>
          <p:cNvPr id="4" name="灯片编号占位符 3"/>
          <p:cNvSpPr>
            <a:spLocks noGrp="1"/>
          </p:cNvSpPr>
          <p:nvPr>
            <p:ph type="sldNum" sz="quarter" idx="5"/>
          </p:nvPr>
        </p:nvSpPr>
        <p:spPr/>
        <p:txBody>
          <a:bodyPr/>
          <a:lstStyle/>
          <a:p>
            <a:fld id="{E32AAF8A-AEF8-446D-8470-4477E2C207B3}" type="slidenum">
              <a:rPr lang="zh-CN" altLang="en-US" smtClean="0"/>
              <a:t>7</a:t>
            </a:fld>
            <a:endParaRPr lang="zh-CN" altLang="en-US"/>
          </a:p>
        </p:txBody>
      </p:sp>
    </p:spTree>
    <p:extLst>
      <p:ext uri="{BB962C8B-B14F-4D97-AF65-F5344CB8AC3E}">
        <p14:creationId xmlns:p14="http://schemas.microsoft.com/office/powerpoint/2010/main" val="1615909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Mag attack firstly used smartphone's magnetometer to sense victim’s launching app behaviors on surrounding laptops. And Magnetic spy used the same EM signal processing methods to analyze the built-in magnetometer readings and inferred the current smartphone's app launching information. </a:t>
            </a:r>
            <a:r>
              <a:rPr lang="en-US" altLang="zh-CN" dirty="0" err="1"/>
              <a:t>Deepmag</a:t>
            </a:r>
            <a:r>
              <a:rPr lang="en-US" altLang="zh-CN" dirty="0"/>
              <a:t> developed a Convolutional Neural Network model to identify the mobile app's launching process with the built-in magnetometer readings.</a:t>
            </a:r>
            <a:endParaRPr lang="zh-CN" altLang="en-US"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8</a:t>
            </a:fld>
            <a:endParaRPr lang="zh-CN" altLang="en-US"/>
          </a:p>
        </p:txBody>
      </p:sp>
    </p:spTree>
    <p:extLst>
      <p:ext uri="{BB962C8B-B14F-4D97-AF65-F5344CB8AC3E}">
        <p14:creationId xmlns:p14="http://schemas.microsoft.com/office/powerpoint/2010/main" val="97769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kern="0" dirty="0">
                <a:latin typeface="Avenir Next"/>
              </a:rPr>
              <a:t>In mobile devices, there are two main ways to launch an app. They are, cold launch and warm launch,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0" kern="0" dirty="0">
              <a:latin typeface="Avenir Next"/>
            </a:endParaRPr>
          </a:p>
          <a:p>
            <a:pPr marL="0" indent="0">
              <a:buFont typeface="+mj-lt"/>
              <a:buNone/>
            </a:pPr>
            <a:r>
              <a:rPr lang="en-US" altLang="zh-CN" i="0" kern="0" dirty="0">
                <a:latin typeface="Avenir Next"/>
              </a:rPr>
              <a:t>Cold starts occur when users open the app after they haven’t ran it for a while. And it has four tasks </a:t>
            </a:r>
            <a:r>
              <a:rPr lang="en-US" altLang="zh-CN" sz="1200" kern="0" dirty="0">
                <a:latin typeface="Avenir Next"/>
              </a:rPr>
              <a:t>Loading and launching of the app, </a:t>
            </a:r>
            <a:r>
              <a:rPr lang="en-US" altLang="zh-CN" sz="1200" b="0" i="0" dirty="0">
                <a:solidFill>
                  <a:srgbClr val="292929"/>
                </a:solidFill>
                <a:effectLst/>
                <a:latin typeface="charter"/>
              </a:rPr>
              <a:t>Displaying a theme starting window, Creating the application process, and Inflating &amp; rendering of layouts.</a:t>
            </a:r>
            <a:endParaRPr lang="en-US" altLang="zh-CN" i="0" kern="0" dirty="0">
              <a:latin typeface="Avenir Next"/>
            </a:endParaRPr>
          </a:p>
          <a:p>
            <a:endParaRPr lang="en-US" altLang="zh-CN" i="0" kern="0" dirty="0">
              <a:latin typeface="Avenir Nex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kern="0" dirty="0">
                <a:latin typeface="Avenir Next"/>
              </a:rPr>
              <a:t>Warm start means </a:t>
            </a:r>
            <a:r>
              <a:rPr lang="en-US" altLang="zh-CN" sz="1200" kern="0" dirty="0">
                <a:latin typeface="Avenir Next"/>
              </a:rPr>
              <a:t>switching  back to the app from “warming” memory. </a:t>
            </a:r>
            <a:r>
              <a:rPr lang="zh-CN" altLang="en-US" sz="1200" i="0" kern="0" dirty="0">
                <a:latin typeface="Avenir Next"/>
              </a:rPr>
              <a:t> </a:t>
            </a:r>
            <a:r>
              <a:rPr lang="en-US" altLang="zh-CN" sz="1200" i="0" kern="0" dirty="0">
                <a:latin typeface="Avenir Next"/>
              </a:rPr>
              <a:t>Because</a:t>
            </a:r>
            <a:r>
              <a:rPr lang="zh-CN" altLang="en-US" sz="1200" i="0" kern="0" dirty="0">
                <a:latin typeface="Avenir Next"/>
              </a:rPr>
              <a:t> </a:t>
            </a:r>
            <a:r>
              <a:rPr lang="en-US" altLang="zh-CN" sz="1200" i="0" kern="0" dirty="0">
                <a:latin typeface="Avenir Next"/>
              </a:rPr>
              <a:t>t</a:t>
            </a:r>
            <a:r>
              <a:rPr lang="en-US" altLang="zh-CN" i="0" kern="0" dirty="0">
                <a:latin typeface="Avenir Next"/>
              </a:rPr>
              <a:t>he app is still “warm” in memory, so warm starts are often very fast.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kern="0" dirty="0">
                <a:latin typeface="Avenir Next"/>
              </a:rPr>
              <a:t>Warm start is also a high-frequency method used to launch apps for the mobile users.</a:t>
            </a:r>
            <a:endParaRPr lang="zh-CN" altLang="en-US" i="0" dirty="0"/>
          </a:p>
        </p:txBody>
      </p:sp>
      <p:sp>
        <p:nvSpPr>
          <p:cNvPr id="4" name="灯片编号占位符 3"/>
          <p:cNvSpPr>
            <a:spLocks noGrp="1"/>
          </p:cNvSpPr>
          <p:nvPr>
            <p:ph type="sldNum" sz="quarter" idx="5"/>
          </p:nvPr>
        </p:nvSpPr>
        <p:spPr/>
        <p:txBody>
          <a:bodyPr/>
          <a:lstStyle/>
          <a:p>
            <a:fld id="{5FF6EAC8-B231-4799-8047-8D97CA4441A1}" type="slidenum">
              <a:rPr lang="zh-CN" altLang="en-US" smtClean="0"/>
              <a:t>9</a:t>
            </a:fld>
            <a:endParaRPr lang="zh-CN" altLang="en-US"/>
          </a:p>
        </p:txBody>
      </p:sp>
    </p:spTree>
    <p:extLst>
      <p:ext uri="{BB962C8B-B14F-4D97-AF65-F5344CB8AC3E}">
        <p14:creationId xmlns:p14="http://schemas.microsoft.com/office/powerpoint/2010/main" val="3162707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803215-2FF5-4D74-9402-30305037E1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629221B-D789-48F1-8B53-489A77D9FD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DEF6B5B-4EE0-470E-85BA-B9939E73C823}"/>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5" name="页脚占位符 4">
            <a:extLst>
              <a:ext uri="{FF2B5EF4-FFF2-40B4-BE49-F238E27FC236}">
                <a16:creationId xmlns:a16="http://schemas.microsoft.com/office/drawing/2014/main" id="{4221EC40-C0EC-48D2-AB92-980B711553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4463A6-B508-401C-A383-1D557D47B013}"/>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753619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80942-9722-450D-894E-87CABBBA93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5D63AAB-3EDA-4879-91AC-37AD67548D2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AF2796-3DEC-4B05-8254-6FF422BD3ACA}"/>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5" name="页脚占位符 4">
            <a:extLst>
              <a:ext uri="{FF2B5EF4-FFF2-40B4-BE49-F238E27FC236}">
                <a16:creationId xmlns:a16="http://schemas.microsoft.com/office/drawing/2014/main" id="{B9BA3BEC-19BB-41BF-99D1-5242073763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B40C0B-A994-4A9F-A6A5-CC3A7D3D1263}"/>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2532897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8C012BF-ECCE-43C5-A2C5-53619075022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D124A6-0725-4974-98B8-AA8981BFA5D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DF0C23-9C35-4D9F-A2BD-0ACA09D5FEDF}"/>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5" name="页脚占位符 4">
            <a:extLst>
              <a:ext uri="{FF2B5EF4-FFF2-40B4-BE49-F238E27FC236}">
                <a16:creationId xmlns:a16="http://schemas.microsoft.com/office/drawing/2014/main" id="{2AE4E3E8-8518-48ED-B443-24F9B5E134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65A4DE-F414-42F9-9C30-F79F0860B7B7}"/>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413574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7D9F1-17C7-4A29-86E6-88A1EFE89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9F523E-53C2-4265-9414-A1818E36E73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9C5857-A5BF-4BD0-BCAC-25180C8713C3}"/>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5" name="页脚占位符 4">
            <a:extLst>
              <a:ext uri="{FF2B5EF4-FFF2-40B4-BE49-F238E27FC236}">
                <a16:creationId xmlns:a16="http://schemas.microsoft.com/office/drawing/2014/main" id="{30EE2E1B-797F-471A-ABC3-74AA29BEA5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3B0DA4-41FD-44B1-8D14-A1AEC007B9EC}"/>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35421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34534-358F-4720-A661-3E2D82251DC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0C3405-56ED-4DC6-990C-EAACD1F01A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A9ACA9C-342B-4447-8984-85264D48680F}"/>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5" name="页脚占位符 4">
            <a:extLst>
              <a:ext uri="{FF2B5EF4-FFF2-40B4-BE49-F238E27FC236}">
                <a16:creationId xmlns:a16="http://schemas.microsoft.com/office/drawing/2014/main" id="{808C2DDC-4FF6-4B7D-A6A7-467E1AD103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CB285F-F8E5-4F86-A75F-5158B89C572C}"/>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2071485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39A0D-96C7-4082-9DC2-6237EF89357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BF44CA-2F5B-4C6F-9C40-95FC3281A1C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16FC2E-AB1F-4810-A999-463F8861211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A6B6E06-780D-4F05-AEB0-ED31AA94A646}"/>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6" name="页脚占位符 5">
            <a:extLst>
              <a:ext uri="{FF2B5EF4-FFF2-40B4-BE49-F238E27FC236}">
                <a16:creationId xmlns:a16="http://schemas.microsoft.com/office/drawing/2014/main" id="{48B2CFB5-478A-4270-8857-6646F07FD4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32FF17-CDBF-4609-97E3-936AC0D7F22E}"/>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2836014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243C7-28B0-4870-8C81-3C124905FD7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783AC1-4428-4AF1-9CD0-1D9E48DF8F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B1B8A7-F46F-4F69-99BA-A47E661E09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428126D-3749-42BB-85E5-2433E4CFA2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F7070F7-2E0A-4A1C-A750-CA1C7F5E171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8F0450-E16D-4F9B-ADC7-FA909F3EA662}"/>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8" name="页脚占位符 7">
            <a:extLst>
              <a:ext uri="{FF2B5EF4-FFF2-40B4-BE49-F238E27FC236}">
                <a16:creationId xmlns:a16="http://schemas.microsoft.com/office/drawing/2014/main" id="{7E3AD89C-DFC3-442E-B5B7-334BD204987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B4FB748-EF7B-40AD-A178-C7237626919C}"/>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101860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62FA9-8D27-4616-BB4A-C6106B07667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593DB9-62D8-4E9B-AA9E-2F85606C348C}"/>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4" name="页脚占位符 3">
            <a:extLst>
              <a:ext uri="{FF2B5EF4-FFF2-40B4-BE49-F238E27FC236}">
                <a16:creationId xmlns:a16="http://schemas.microsoft.com/office/drawing/2014/main" id="{85F0A7B3-4D15-4652-A73F-DAEA6D08898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9C49258-F2A7-4390-9959-DC49FFA8F364}"/>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3121456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38B32EF-A9FF-4DDC-B773-E72243086E66}"/>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3" name="页脚占位符 2">
            <a:extLst>
              <a:ext uri="{FF2B5EF4-FFF2-40B4-BE49-F238E27FC236}">
                <a16:creationId xmlns:a16="http://schemas.microsoft.com/office/drawing/2014/main" id="{B5B8109D-CADE-4CAF-AA77-093C9DDFE4F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A3FDDA3-1049-45A8-AF08-0317F81B50C4}"/>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2637795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3517-155C-4A37-857F-7CD94FC2F2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8D2871-AB87-4239-89E6-39A0D22927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53F843E-9D3F-4AD1-8643-3D465F5941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3E4C60-2186-413E-999D-A090AE1D5ED8}"/>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6" name="页脚占位符 5">
            <a:extLst>
              <a:ext uri="{FF2B5EF4-FFF2-40B4-BE49-F238E27FC236}">
                <a16:creationId xmlns:a16="http://schemas.microsoft.com/office/drawing/2014/main" id="{A2194844-03B4-4784-9DDC-91DAABDA82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BDEE2C-030F-457E-9922-6221EC3B9674}"/>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4000661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455CE-8FA5-4B9F-A636-F61A88F3302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A4BBF0A-F16D-40A7-85C9-FA8310799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32A24A-875B-4B2E-B3C9-2F8727ADC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635B10-7036-4064-8544-7B70849F76B2}"/>
              </a:ext>
            </a:extLst>
          </p:cNvPr>
          <p:cNvSpPr>
            <a:spLocks noGrp="1"/>
          </p:cNvSpPr>
          <p:nvPr>
            <p:ph type="dt" sz="half" idx="10"/>
          </p:nvPr>
        </p:nvSpPr>
        <p:spPr/>
        <p:txBody>
          <a:bodyPr/>
          <a:lstStyle/>
          <a:p>
            <a:fld id="{5F61A320-DB56-4BA8-A6AF-B24B95780A89}" type="datetimeFigureOut">
              <a:rPr lang="zh-CN" altLang="en-US" smtClean="0"/>
              <a:t>21/10/13</a:t>
            </a:fld>
            <a:endParaRPr lang="zh-CN" altLang="en-US"/>
          </a:p>
        </p:txBody>
      </p:sp>
      <p:sp>
        <p:nvSpPr>
          <p:cNvPr id="6" name="页脚占位符 5">
            <a:extLst>
              <a:ext uri="{FF2B5EF4-FFF2-40B4-BE49-F238E27FC236}">
                <a16:creationId xmlns:a16="http://schemas.microsoft.com/office/drawing/2014/main" id="{921B7FCA-D235-4144-81CD-4A5E78EED5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FDA8ED-FC8B-4EC4-A9B3-9C22E2C9E735}"/>
              </a:ext>
            </a:extLst>
          </p:cNvPr>
          <p:cNvSpPr>
            <a:spLocks noGrp="1"/>
          </p:cNvSpPr>
          <p:nvPr>
            <p:ph type="sldNum" sz="quarter" idx="12"/>
          </p:nvPr>
        </p:nvSpPr>
        <p:spPr/>
        <p:txBody>
          <a:body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3193213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28ED66-A791-4BA8-9230-0ABF06812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CF0898E-5D97-4631-A4B6-BEC2295770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DFBCF8-4110-48EB-9C46-07847C1B2D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1A320-DB56-4BA8-A6AF-B24B95780A89}" type="datetimeFigureOut">
              <a:rPr lang="zh-CN" altLang="en-US" smtClean="0"/>
              <a:t>21/10/13</a:t>
            </a:fld>
            <a:endParaRPr lang="zh-CN" altLang="en-US"/>
          </a:p>
        </p:txBody>
      </p:sp>
      <p:sp>
        <p:nvSpPr>
          <p:cNvPr id="5" name="页脚占位符 4">
            <a:extLst>
              <a:ext uri="{FF2B5EF4-FFF2-40B4-BE49-F238E27FC236}">
                <a16:creationId xmlns:a16="http://schemas.microsoft.com/office/drawing/2014/main" id="{D6F340E0-0A4B-474C-B09C-C41E5364D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D2435AE-E69D-498F-AAAA-E19E6E16E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C2A76B-6A0C-456E-AFEB-6E3A3D6436AB}" type="slidenum">
              <a:rPr lang="zh-CN" altLang="en-US" smtClean="0"/>
              <a:t>‹#›</a:t>
            </a:fld>
            <a:endParaRPr lang="zh-CN" altLang="en-US"/>
          </a:p>
        </p:txBody>
      </p:sp>
    </p:spTree>
    <p:extLst>
      <p:ext uri="{BB962C8B-B14F-4D97-AF65-F5344CB8AC3E}">
        <p14:creationId xmlns:p14="http://schemas.microsoft.com/office/powerpoint/2010/main" val="260363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notesSlide" Target="../notesSlides/notesSlide11.xml"/><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slideLayout" Target="../slideLayouts/slideLayout2.xml"/><Relationship Id="rId16" Type="http://schemas.openxmlformats.org/officeDocument/2006/relationships/image" Target="../media/image48.png"/><Relationship Id="rId1" Type="http://schemas.openxmlformats.org/officeDocument/2006/relationships/tags" Target="../tags/tag6.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jpeg"/><Relationship Id="rId15" Type="http://schemas.openxmlformats.org/officeDocument/2006/relationships/image" Target="../media/image47.jpe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6.jpg"/><Relationship Id="rId13" Type="http://schemas.openxmlformats.org/officeDocument/2006/relationships/image" Target="../media/image61.png"/><Relationship Id="rId3" Type="http://schemas.openxmlformats.org/officeDocument/2006/relationships/notesSlide" Target="../notesSlides/notesSlide13.xml"/><Relationship Id="rId7" Type="http://schemas.openxmlformats.org/officeDocument/2006/relationships/image" Target="../media/image55.jpg"/><Relationship Id="rId12"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4.jpg"/><Relationship Id="rId11" Type="http://schemas.openxmlformats.org/officeDocument/2006/relationships/image" Target="../media/image59.jpg"/><Relationship Id="rId5" Type="http://schemas.openxmlformats.org/officeDocument/2006/relationships/image" Target="../media/image53.jpg"/><Relationship Id="rId10" Type="http://schemas.openxmlformats.org/officeDocument/2006/relationships/image" Target="../media/image58.jp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70.jpg"/><Relationship Id="rId3" Type="http://schemas.openxmlformats.org/officeDocument/2006/relationships/notesSlide" Target="../notesSlides/notesSlide14.xml"/><Relationship Id="rId7" Type="http://schemas.openxmlformats.org/officeDocument/2006/relationships/image" Target="../media/image39.png"/><Relationship Id="rId12" Type="http://schemas.openxmlformats.org/officeDocument/2006/relationships/image" Target="../media/image69.jp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64.jp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jpg"/><Relationship Id="rId4" Type="http://schemas.openxmlformats.org/officeDocument/2006/relationships/image" Target="../media/image62.png"/><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16.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gif"/><Relationship Id="rId4" Type="http://schemas.openxmlformats.org/officeDocument/2006/relationships/image" Target="../media/image71.png"/><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78.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8.png"/><Relationship Id="rId3" Type="http://schemas.openxmlformats.org/officeDocument/2006/relationships/notesSlide" Target="../notesSlides/notesSlide18.xml"/><Relationship Id="rId7" Type="http://schemas.openxmlformats.org/officeDocument/2006/relationships/image" Target="../media/image80.png"/><Relationship Id="rId12"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2.png"/><Relationship Id="rId11" Type="http://schemas.openxmlformats.org/officeDocument/2006/relationships/image" Target="../media/image86.png"/><Relationship Id="rId5" Type="http://schemas.openxmlformats.org/officeDocument/2006/relationships/image" Target="../media/image63.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3.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6.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jpeg"/><Relationship Id="rId4" Type="http://schemas.openxmlformats.org/officeDocument/2006/relationships/image" Target="../media/image17.pn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video" Target="../media/media1.mp4"/><Relationship Id="rId7" Type="http://schemas.openxmlformats.org/officeDocument/2006/relationships/notesSlide" Target="../notesSlides/notesSlide9.xml"/><Relationship Id="rId2" Type="http://schemas.microsoft.com/office/2007/relationships/media" Target="../media/media1.mp4"/><Relationship Id="rId1" Type="http://schemas.openxmlformats.org/officeDocument/2006/relationships/tags" Target="../tags/tag4.xml"/><Relationship Id="rId6" Type="http://schemas.openxmlformats.org/officeDocument/2006/relationships/slideLayout" Target="../slideLayouts/slideLayout2.xml"/><Relationship Id="rId5" Type="http://schemas.microsoft.com/office/2007/relationships/media" Target="../media/media2.mp4"/><Relationship Id="rId4" Type="http://schemas.openxmlformats.org/officeDocument/2006/relationships/video" Target="NULL" TargetMode="External"/><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AA58432-60DA-467A-96B2-F14DDA9826C9}"/>
              </a:ext>
            </a:extLst>
          </p:cNvPr>
          <p:cNvSpPr txBox="1">
            <a:spLocks/>
          </p:cNvSpPr>
          <p:nvPr/>
        </p:nvSpPr>
        <p:spPr>
          <a:xfrm>
            <a:off x="0" y="477519"/>
            <a:ext cx="12149959" cy="32504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400" dirty="0">
                <a:latin typeface="Calibri" panose="020F0502020204030204" pitchFamily="34" charset="0"/>
                <a:cs typeface="Calibri" panose="020F0502020204030204" pitchFamily="34" charset="0"/>
              </a:rPr>
              <a:t>Mobile Phone App Recognition </a:t>
            </a:r>
          </a:p>
          <a:p>
            <a:r>
              <a:rPr lang="en-US" altLang="zh-CN" sz="4400" dirty="0">
                <a:latin typeface="Calibri" panose="020F0502020204030204" pitchFamily="34" charset="0"/>
                <a:cs typeface="Calibri" panose="020F0502020204030204" pitchFamily="34" charset="0"/>
              </a:rPr>
              <a:t>via Magnetic Side Channel</a:t>
            </a:r>
            <a:endParaRPr lang="zh-CN" altLang="en-US" sz="4400" dirty="0">
              <a:latin typeface="Calibri" panose="020F0502020204030204" pitchFamily="34" charset="0"/>
              <a:cs typeface="Calibri" panose="020F0502020204030204" pitchFamily="34" charset="0"/>
            </a:endParaRPr>
          </a:p>
        </p:txBody>
      </p:sp>
      <p:pic>
        <p:nvPicPr>
          <p:cNvPr id="6" name="Picture 3">
            <a:extLst>
              <a:ext uri="{FF2B5EF4-FFF2-40B4-BE49-F238E27FC236}">
                <a16:creationId xmlns:a16="http://schemas.microsoft.com/office/drawing/2014/main" id="{6A86A916-C80B-408A-ACF8-FB18CD6AB83F}"/>
              </a:ext>
            </a:extLst>
          </p:cNvPr>
          <p:cNvPicPr>
            <a:picLocks noChangeAspect="1"/>
          </p:cNvPicPr>
          <p:nvPr/>
        </p:nvPicPr>
        <p:blipFill>
          <a:blip r:embed="rId3"/>
          <a:stretch>
            <a:fillRect/>
          </a:stretch>
        </p:blipFill>
        <p:spPr>
          <a:xfrm>
            <a:off x="9322385" y="5483273"/>
            <a:ext cx="1265199" cy="1265199"/>
          </a:xfrm>
          <a:prstGeom prst="rect">
            <a:avLst/>
          </a:prstGeom>
        </p:spPr>
      </p:pic>
      <p:sp>
        <p:nvSpPr>
          <p:cNvPr id="2" name="文本框 1">
            <a:extLst>
              <a:ext uri="{FF2B5EF4-FFF2-40B4-BE49-F238E27FC236}">
                <a16:creationId xmlns:a16="http://schemas.microsoft.com/office/drawing/2014/main" id="{F3EDF952-258B-4BA0-AC77-8E60BBD9C46D}"/>
              </a:ext>
            </a:extLst>
          </p:cNvPr>
          <p:cNvSpPr txBox="1"/>
          <p:nvPr/>
        </p:nvSpPr>
        <p:spPr>
          <a:xfrm>
            <a:off x="5462953" y="4236273"/>
            <a:ext cx="216876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2021.10.13</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5519981"/>
      </p:ext>
    </p:extLst>
  </p:cSld>
  <p:clrMapOvr>
    <a:masterClrMapping/>
  </p:clrMapOvr>
  <mc:AlternateContent xmlns:mc="http://schemas.openxmlformats.org/markup-compatibility/2006" xmlns:p14="http://schemas.microsoft.com/office/powerpoint/2010/main">
    <mc:Choice Requires="p14">
      <p:transition spd="slow" p14:dur="2000" advTm="87819"/>
    </mc:Choice>
    <mc:Fallback xmlns="">
      <p:transition spd="slow" advTm="878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BF726-3BB6-47ED-8E23-8CC97878D8A0}"/>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Problems of app launching identification</a:t>
            </a:r>
            <a:endParaRPr lang="en-US" sz="4000" b="1" dirty="0">
              <a:solidFill>
                <a:schemeClr val="bg1">
                  <a:lumMod val="95000"/>
                </a:schemeClr>
              </a:solidFill>
              <a:latin typeface="Calibri" panose="020F0502020204030204" pitchFamily="34" charset="0"/>
              <a:cs typeface="Calibri" panose="020F0502020204030204" pitchFamily="34" charset="0"/>
              <a:sym typeface="Avenir Next"/>
            </a:endParaRPr>
          </a:p>
        </p:txBody>
      </p:sp>
      <p:grpSp>
        <p:nvGrpSpPr>
          <p:cNvPr id="24" name="组合 23">
            <a:extLst>
              <a:ext uri="{FF2B5EF4-FFF2-40B4-BE49-F238E27FC236}">
                <a16:creationId xmlns:a16="http://schemas.microsoft.com/office/drawing/2014/main" id="{23A92097-D73C-4FC8-B6DB-82D582E0868B}"/>
              </a:ext>
            </a:extLst>
          </p:cNvPr>
          <p:cNvGrpSpPr/>
          <p:nvPr/>
        </p:nvGrpSpPr>
        <p:grpSpPr>
          <a:xfrm>
            <a:off x="90488" y="871188"/>
            <a:ext cx="6853592" cy="5818250"/>
            <a:chOff x="90488" y="871188"/>
            <a:chExt cx="6853592" cy="5818250"/>
          </a:xfrm>
        </p:grpSpPr>
        <p:pic>
          <p:nvPicPr>
            <p:cNvPr id="7" name="图片 6">
              <a:extLst>
                <a:ext uri="{FF2B5EF4-FFF2-40B4-BE49-F238E27FC236}">
                  <a16:creationId xmlns:a16="http://schemas.microsoft.com/office/drawing/2014/main" id="{D558F637-B389-498D-924C-B03019348931}"/>
                </a:ext>
              </a:extLst>
            </p:cNvPr>
            <p:cNvPicPr>
              <a:picLocks noChangeAspect="1"/>
            </p:cNvPicPr>
            <p:nvPr/>
          </p:nvPicPr>
          <p:blipFill rotWithShape="1">
            <a:blip r:embed="rId4"/>
            <a:srcRect b="49049"/>
            <a:stretch/>
          </p:blipFill>
          <p:spPr>
            <a:xfrm>
              <a:off x="90488" y="1201208"/>
              <a:ext cx="6456940" cy="1335757"/>
            </a:xfrm>
            <a:prstGeom prst="rect">
              <a:avLst/>
            </a:prstGeom>
          </p:spPr>
        </p:pic>
        <p:pic>
          <p:nvPicPr>
            <p:cNvPr id="8" name="图片 7">
              <a:extLst>
                <a:ext uri="{FF2B5EF4-FFF2-40B4-BE49-F238E27FC236}">
                  <a16:creationId xmlns:a16="http://schemas.microsoft.com/office/drawing/2014/main" id="{239DA966-DB56-4A42-AA18-8FCD25181133}"/>
                </a:ext>
              </a:extLst>
            </p:cNvPr>
            <p:cNvPicPr>
              <a:picLocks noChangeAspect="1"/>
            </p:cNvPicPr>
            <p:nvPr/>
          </p:nvPicPr>
          <p:blipFill rotWithShape="1">
            <a:blip r:embed="rId4"/>
            <a:srcRect t="50358"/>
            <a:stretch/>
          </p:blipFill>
          <p:spPr>
            <a:xfrm>
              <a:off x="90488" y="2913234"/>
              <a:ext cx="6456940" cy="1301436"/>
            </a:xfrm>
            <a:prstGeom prst="rect">
              <a:avLst/>
            </a:prstGeom>
          </p:spPr>
        </p:pic>
        <p:pic>
          <p:nvPicPr>
            <p:cNvPr id="10" name="图片 9">
              <a:extLst>
                <a:ext uri="{FF2B5EF4-FFF2-40B4-BE49-F238E27FC236}">
                  <a16:creationId xmlns:a16="http://schemas.microsoft.com/office/drawing/2014/main" id="{B1541DAC-5E3A-4C78-9624-495AAE04EC18}"/>
                </a:ext>
              </a:extLst>
            </p:cNvPr>
            <p:cNvPicPr>
              <a:picLocks noChangeAspect="1"/>
            </p:cNvPicPr>
            <p:nvPr/>
          </p:nvPicPr>
          <p:blipFill>
            <a:blip r:embed="rId5"/>
            <a:stretch>
              <a:fillRect/>
            </a:stretch>
          </p:blipFill>
          <p:spPr>
            <a:xfrm>
              <a:off x="508893" y="4653493"/>
              <a:ext cx="5902989" cy="1136784"/>
            </a:xfrm>
            <a:prstGeom prst="rect">
              <a:avLst/>
            </a:prstGeom>
          </p:spPr>
        </p:pic>
        <p:sp>
          <p:nvSpPr>
            <p:cNvPr id="13" name="矩形: 圆角 12">
              <a:extLst>
                <a:ext uri="{FF2B5EF4-FFF2-40B4-BE49-F238E27FC236}">
                  <a16:creationId xmlns:a16="http://schemas.microsoft.com/office/drawing/2014/main" id="{FCE39FD3-5A3C-4FF1-B2AF-633913B27165}"/>
                </a:ext>
              </a:extLst>
            </p:cNvPr>
            <p:cNvSpPr/>
            <p:nvPr/>
          </p:nvSpPr>
          <p:spPr>
            <a:xfrm>
              <a:off x="705891" y="5806210"/>
              <a:ext cx="5382490" cy="883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kern="0" dirty="0">
                  <a:solidFill>
                    <a:srgbClr val="FFFFFF">
                      <a:lumMod val="95000"/>
                    </a:srgbClr>
                  </a:solidFill>
                  <a:latin typeface="Avenir Next"/>
                </a:rPr>
                <a:t>PROBLEM 1: warm start of app launching is HARD to identification.</a:t>
              </a:r>
              <a:endParaRPr lang="zh-CN" altLang="en-US" sz="2400" b="1" kern="0" dirty="0">
                <a:solidFill>
                  <a:srgbClr val="FFFFFF">
                    <a:lumMod val="95000"/>
                  </a:srgbClr>
                </a:solidFill>
                <a:latin typeface="Avenir Next"/>
              </a:endParaRPr>
            </a:p>
          </p:txBody>
        </p:sp>
        <p:sp>
          <p:nvSpPr>
            <p:cNvPr id="15" name="文本框 14">
              <a:extLst>
                <a:ext uri="{FF2B5EF4-FFF2-40B4-BE49-F238E27FC236}">
                  <a16:creationId xmlns:a16="http://schemas.microsoft.com/office/drawing/2014/main" id="{3CE558DA-9C79-4591-BAD8-09C5F18522DA}"/>
                </a:ext>
              </a:extLst>
            </p:cNvPr>
            <p:cNvSpPr txBox="1"/>
            <p:nvPr/>
          </p:nvSpPr>
          <p:spPr>
            <a:xfrm>
              <a:off x="91440" y="871188"/>
              <a:ext cx="4679486" cy="400110"/>
            </a:xfrm>
            <a:prstGeom prst="rect">
              <a:avLst/>
            </a:prstGeom>
            <a:noFill/>
          </p:spPr>
          <p:txBody>
            <a:bodyPr wrap="none" rtlCol="0">
              <a:spAutoFit/>
            </a:bodyPr>
            <a:lstStyle/>
            <a:p>
              <a:r>
                <a:rPr lang="en-US" altLang="zh-CN" sz="2000" b="1" kern="0" dirty="0">
                  <a:latin typeface="Avenir Next"/>
                </a:rPr>
                <a:t>EM signals of app launching via Cold Start</a:t>
              </a:r>
              <a:endParaRPr lang="zh-CN" altLang="en-US" sz="2000" b="1" kern="0" dirty="0">
                <a:latin typeface="Avenir Next"/>
              </a:endParaRPr>
            </a:p>
          </p:txBody>
        </p:sp>
        <p:sp>
          <p:nvSpPr>
            <p:cNvPr id="16" name="文本框 15">
              <a:extLst>
                <a:ext uri="{FF2B5EF4-FFF2-40B4-BE49-F238E27FC236}">
                  <a16:creationId xmlns:a16="http://schemas.microsoft.com/office/drawing/2014/main" id="{8FFD84FC-CBBE-4F85-B164-81409245D3A6}"/>
                </a:ext>
              </a:extLst>
            </p:cNvPr>
            <p:cNvSpPr txBox="1"/>
            <p:nvPr/>
          </p:nvSpPr>
          <p:spPr>
            <a:xfrm>
              <a:off x="91440" y="2538842"/>
              <a:ext cx="4679486" cy="400110"/>
            </a:xfrm>
            <a:prstGeom prst="rect">
              <a:avLst/>
            </a:prstGeom>
            <a:noFill/>
          </p:spPr>
          <p:txBody>
            <a:bodyPr wrap="none" rtlCol="0">
              <a:spAutoFit/>
            </a:bodyPr>
            <a:lstStyle/>
            <a:p>
              <a:r>
                <a:rPr lang="en-US" altLang="zh-CN" sz="2000" b="1" kern="0" dirty="0">
                  <a:latin typeface="Avenir Next"/>
                </a:rPr>
                <a:t>EM signals of app launching via Cold Start</a:t>
              </a:r>
              <a:endParaRPr lang="zh-CN" altLang="en-US" sz="2000" b="1" kern="0" dirty="0">
                <a:latin typeface="Avenir Next"/>
              </a:endParaRPr>
            </a:p>
          </p:txBody>
        </p:sp>
        <p:sp>
          <p:nvSpPr>
            <p:cNvPr id="17" name="文本框 16">
              <a:extLst>
                <a:ext uri="{FF2B5EF4-FFF2-40B4-BE49-F238E27FC236}">
                  <a16:creationId xmlns:a16="http://schemas.microsoft.com/office/drawing/2014/main" id="{FA45912F-2EF7-4D60-A557-10E8A55746C1}"/>
                </a:ext>
              </a:extLst>
            </p:cNvPr>
            <p:cNvSpPr txBox="1"/>
            <p:nvPr/>
          </p:nvSpPr>
          <p:spPr>
            <a:xfrm>
              <a:off x="111760" y="4267200"/>
              <a:ext cx="6832320" cy="400110"/>
            </a:xfrm>
            <a:prstGeom prst="rect">
              <a:avLst/>
            </a:prstGeom>
            <a:noFill/>
          </p:spPr>
          <p:txBody>
            <a:bodyPr wrap="none" rtlCol="0">
              <a:spAutoFit/>
            </a:bodyPr>
            <a:lstStyle/>
            <a:p>
              <a:r>
                <a:rPr lang="en-US" altLang="zh-CN" sz="2000" b="1" kern="0" dirty="0">
                  <a:latin typeface="Avenir Next"/>
                </a:rPr>
                <a:t>Classification results of EM signals generated by app launching</a:t>
              </a:r>
              <a:endParaRPr lang="zh-CN" altLang="en-US" sz="2000" b="1" kern="0" dirty="0">
                <a:latin typeface="Avenir Next"/>
              </a:endParaRPr>
            </a:p>
          </p:txBody>
        </p:sp>
        <p:sp>
          <p:nvSpPr>
            <p:cNvPr id="18" name="矩形 17">
              <a:extLst>
                <a:ext uri="{FF2B5EF4-FFF2-40B4-BE49-F238E27FC236}">
                  <a16:creationId xmlns:a16="http://schemas.microsoft.com/office/drawing/2014/main" id="{04DFFAD4-FC01-4D27-A926-356D937D917A}"/>
                </a:ext>
              </a:extLst>
            </p:cNvPr>
            <p:cNvSpPr/>
            <p:nvPr/>
          </p:nvSpPr>
          <p:spPr>
            <a:xfrm>
              <a:off x="558800" y="5354320"/>
              <a:ext cx="5735320" cy="2743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 name="直接连接符 18">
            <a:extLst>
              <a:ext uri="{FF2B5EF4-FFF2-40B4-BE49-F238E27FC236}">
                <a16:creationId xmlns:a16="http://schemas.microsoft.com/office/drawing/2014/main" id="{0BDEB70D-454B-4DF6-A8DB-A8604625D47D}"/>
              </a:ext>
            </a:extLst>
          </p:cNvPr>
          <p:cNvCxnSpPr/>
          <p:nvPr/>
        </p:nvCxnSpPr>
        <p:spPr>
          <a:xfrm>
            <a:off x="6892502" y="763929"/>
            <a:ext cx="0" cy="6094071"/>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B845D18C-5D16-4027-ADB7-2B1CC9147253}"/>
              </a:ext>
            </a:extLst>
          </p:cNvPr>
          <p:cNvGrpSpPr/>
          <p:nvPr/>
        </p:nvGrpSpPr>
        <p:grpSpPr>
          <a:xfrm>
            <a:off x="6976457" y="829061"/>
            <a:ext cx="5215544" cy="5860377"/>
            <a:chOff x="6976457" y="829061"/>
            <a:chExt cx="5215544" cy="5860377"/>
          </a:xfrm>
        </p:grpSpPr>
        <p:pic>
          <p:nvPicPr>
            <p:cNvPr id="12" name="图片 11">
              <a:extLst>
                <a:ext uri="{FF2B5EF4-FFF2-40B4-BE49-F238E27FC236}">
                  <a16:creationId xmlns:a16="http://schemas.microsoft.com/office/drawing/2014/main" id="{F156E339-2689-4E4C-AB2B-0BE8FDD868A9}"/>
                </a:ext>
              </a:extLst>
            </p:cNvPr>
            <p:cNvPicPr>
              <a:picLocks noChangeAspect="1"/>
            </p:cNvPicPr>
            <p:nvPr/>
          </p:nvPicPr>
          <p:blipFill rotWithShape="1">
            <a:blip r:embed="rId6"/>
            <a:srcRect l="1222" r="30771"/>
            <a:stretch/>
          </p:blipFill>
          <p:spPr>
            <a:xfrm>
              <a:off x="6976457" y="829061"/>
              <a:ext cx="5215544" cy="2527203"/>
            </a:xfrm>
            <a:prstGeom prst="rect">
              <a:avLst/>
            </a:prstGeom>
          </p:spPr>
        </p:pic>
        <p:sp>
          <p:nvSpPr>
            <p:cNvPr id="14" name="矩形: 圆角 13">
              <a:extLst>
                <a:ext uri="{FF2B5EF4-FFF2-40B4-BE49-F238E27FC236}">
                  <a16:creationId xmlns:a16="http://schemas.microsoft.com/office/drawing/2014/main" id="{665C3127-23F4-4EE5-B081-605B3F01BBDE}"/>
                </a:ext>
              </a:extLst>
            </p:cNvPr>
            <p:cNvSpPr/>
            <p:nvPr/>
          </p:nvSpPr>
          <p:spPr>
            <a:xfrm>
              <a:off x="7242100" y="5071227"/>
              <a:ext cx="4720936" cy="1618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kern="0" dirty="0">
                  <a:solidFill>
                    <a:srgbClr val="FFFFFF">
                      <a:lumMod val="95000"/>
                    </a:srgbClr>
                  </a:solidFill>
                  <a:latin typeface="Avenir Next"/>
                </a:rPr>
                <a:t>PROBLEM 2: </a:t>
              </a:r>
            </a:p>
            <a:p>
              <a:pPr algn="ctr"/>
              <a:r>
                <a:rPr lang="en-US" altLang="zh-CN" sz="2400" b="1" kern="0" dirty="0">
                  <a:solidFill>
                    <a:srgbClr val="FFFFFF">
                      <a:lumMod val="95000"/>
                    </a:srgbClr>
                  </a:solidFill>
                  <a:latin typeface="Avenir Next"/>
                </a:rPr>
                <a:t>App’s launching information</a:t>
              </a:r>
            </a:p>
            <a:p>
              <a:pPr algn="ctr"/>
              <a:r>
                <a:rPr lang="zh-CN" altLang="en-US" sz="3200" b="1" kern="0" dirty="0">
                  <a:solidFill>
                    <a:srgbClr val="FFFFFF">
                      <a:lumMod val="95000"/>
                    </a:srgbClr>
                  </a:solidFill>
                  <a:latin typeface="Avenir Next"/>
                </a:rPr>
                <a:t>≠</a:t>
              </a:r>
              <a:endParaRPr lang="en-US" altLang="zh-CN" sz="3200" b="1" kern="0" dirty="0">
                <a:solidFill>
                  <a:srgbClr val="FFFFFF">
                    <a:lumMod val="95000"/>
                  </a:srgbClr>
                </a:solidFill>
                <a:latin typeface="Avenir Next"/>
              </a:endParaRPr>
            </a:p>
            <a:p>
              <a:pPr algn="ctr"/>
              <a:r>
                <a:rPr lang="en-US" altLang="zh-CN" sz="2400" b="1" kern="0" dirty="0">
                  <a:solidFill>
                    <a:srgbClr val="FFFFFF">
                      <a:lumMod val="95000"/>
                    </a:srgbClr>
                  </a:solidFill>
                  <a:latin typeface="Avenir Next"/>
                </a:rPr>
                <a:t>Complete app usage behaviors</a:t>
              </a:r>
            </a:p>
          </p:txBody>
        </p:sp>
        <p:sp>
          <p:nvSpPr>
            <p:cNvPr id="20" name="文本框 19">
              <a:extLst>
                <a:ext uri="{FF2B5EF4-FFF2-40B4-BE49-F238E27FC236}">
                  <a16:creationId xmlns:a16="http://schemas.microsoft.com/office/drawing/2014/main" id="{9F6A8CFF-3A4C-46CA-B883-ACF0FD3942BC}"/>
                </a:ext>
              </a:extLst>
            </p:cNvPr>
            <p:cNvSpPr txBox="1"/>
            <p:nvPr/>
          </p:nvSpPr>
          <p:spPr>
            <a:xfrm>
              <a:off x="7252855" y="3377045"/>
              <a:ext cx="4724370" cy="1631216"/>
            </a:xfrm>
            <a:prstGeom prst="rect">
              <a:avLst/>
            </a:prstGeom>
            <a:noFill/>
          </p:spPr>
          <p:txBody>
            <a:bodyPr wrap="none" rtlCol="0">
              <a:spAutoFit/>
            </a:bodyPr>
            <a:lstStyle/>
            <a:p>
              <a:r>
                <a:rPr lang="en-US" altLang="zh-CN" sz="2000" b="1" kern="0" dirty="0">
                  <a:latin typeface="Avenir Next"/>
                </a:rPr>
                <a:t>Complete app usage behaviors contains:</a:t>
              </a:r>
            </a:p>
            <a:p>
              <a:pPr marL="457200" indent="-457200">
                <a:buFont typeface="+mj-lt"/>
                <a:buAutoNum type="arabicPeriod"/>
              </a:pPr>
              <a:r>
                <a:rPr lang="en-US" altLang="zh-CN" sz="2000" b="1" kern="0" dirty="0">
                  <a:latin typeface="Avenir Next"/>
                </a:rPr>
                <a:t>Start/Switch/Close timestamp</a:t>
              </a:r>
            </a:p>
            <a:p>
              <a:pPr marL="457200" indent="-457200">
                <a:buFont typeface="+mj-lt"/>
                <a:buAutoNum type="arabicPeriod"/>
              </a:pPr>
              <a:r>
                <a:rPr lang="en-US" altLang="zh-CN" sz="2000" b="1" kern="0" dirty="0">
                  <a:latin typeface="Avenir Next"/>
                </a:rPr>
                <a:t>In-app service when using an app</a:t>
              </a:r>
            </a:p>
            <a:p>
              <a:pPr marL="457200" indent="-457200">
                <a:buFont typeface="+mj-lt"/>
                <a:buAutoNum type="arabicPeriod"/>
              </a:pPr>
              <a:r>
                <a:rPr lang="en-US" altLang="zh-CN" sz="2000" b="1" kern="0" dirty="0">
                  <a:latin typeface="Avenir Next"/>
                </a:rPr>
                <a:t>Simultaneous usages of multiple apps </a:t>
              </a:r>
            </a:p>
            <a:p>
              <a:r>
                <a:rPr lang="en-US" altLang="zh-CN" sz="2000" b="1" kern="0" dirty="0">
                  <a:latin typeface="Avenir Next"/>
                </a:rPr>
                <a:t>(in split-screen mode/background running)</a:t>
              </a:r>
            </a:p>
          </p:txBody>
        </p:sp>
        <p:sp>
          <p:nvSpPr>
            <p:cNvPr id="21" name="矩形: 圆角 20">
              <a:extLst>
                <a:ext uri="{FF2B5EF4-FFF2-40B4-BE49-F238E27FC236}">
                  <a16:creationId xmlns:a16="http://schemas.microsoft.com/office/drawing/2014/main" id="{A597C127-B68D-4E28-A713-E97607AAE09C}"/>
                </a:ext>
              </a:extLst>
            </p:cNvPr>
            <p:cNvSpPr/>
            <p:nvPr/>
          </p:nvSpPr>
          <p:spPr>
            <a:xfrm>
              <a:off x="8884227" y="2057400"/>
              <a:ext cx="1070264" cy="1194955"/>
            </a:xfrm>
            <a:prstGeom prst="roundRect">
              <a:avLst>
                <a:gd name="adj" fmla="val 1212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9FFCD186-2243-461A-97EE-99ADF7E4F849}"/>
                </a:ext>
              </a:extLst>
            </p:cNvPr>
            <p:cNvSpPr/>
            <p:nvPr/>
          </p:nvSpPr>
          <p:spPr>
            <a:xfrm>
              <a:off x="10647680" y="1127760"/>
              <a:ext cx="1544320" cy="105664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703368418"/>
      </p:ext>
    </p:extLst>
  </p:cSld>
  <p:clrMapOvr>
    <a:masterClrMapping/>
  </p:clrMapOvr>
  <mc:AlternateContent xmlns:mc="http://schemas.openxmlformats.org/markup-compatibility/2006" xmlns:p14="http://schemas.microsoft.com/office/powerpoint/2010/main">
    <mc:Choice Requires="p14">
      <p:transition spd="slow" p14:dur="2000" advTm="38126"/>
    </mc:Choice>
    <mc:Fallback xmlns="">
      <p:transition spd="slow" advTm="381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6FFCD1-87AD-49E9-9E3D-4AC09167E651}"/>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Our Target</a:t>
            </a:r>
          </a:p>
        </p:txBody>
      </p:sp>
      <p:sp>
        <p:nvSpPr>
          <p:cNvPr id="5" name="文本框 4">
            <a:extLst>
              <a:ext uri="{FF2B5EF4-FFF2-40B4-BE49-F238E27FC236}">
                <a16:creationId xmlns:a16="http://schemas.microsoft.com/office/drawing/2014/main" id="{8A6EEA2A-449C-4DCB-A74B-411F8F73988C}"/>
              </a:ext>
            </a:extLst>
          </p:cNvPr>
          <p:cNvSpPr txBox="1"/>
          <p:nvPr/>
        </p:nvSpPr>
        <p:spPr>
          <a:xfrm>
            <a:off x="241763" y="4359102"/>
            <a:ext cx="11806437" cy="1938992"/>
          </a:xfrm>
          <a:prstGeom prst="rect">
            <a:avLst/>
          </a:prstGeom>
          <a:noFill/>
        </p:spPr>
        <p:txBody>
          <a:bodyPr wrap="none" rtlCol="0">
            <a:spAutoFit/>
          </a:bodyPr>
          <a:lstStyle/>
          <a:p>
            <a:r>
              <a:rPr lang="en-US" altLang="zh-CN" sz="2400" b="1" kern="0" dirty="0">
                <a:latin typeface="Avenir Next"/>
              </a:rPr>
              <a:t>Tracking the complete app usage behaviors in real time :</a:t>
            </a:r>
          </a:p>
          <a:p>
            <a:pPr marL="342900" indent="-342900">
              <a:buFont typeface="Wingdings" panose="05000000000000000000" pitchFamily="2" charset="2"/>
              <a:buChar char="p"/>
            </a:pPr>
            <a:r>
              <a:rPr lang="en-US" altLang="zh-CN" sz="2400" b="1" kern="0" dirty="0">
                <a:latin typeface="Avenir Next"/>
              </a:rPr>
              <a:t>Multi-label problem:</a:t>
            </a:r>
          </a:p>
          <a:p>
            <a:pPr marL="800100" lvl="1" indent="-342900">
              <a:buFont typeface="Wingdings" panose="05000000000000000000" pitchFamily="2" charset="2"/>
              <a:buChar char="Ø"/>
            </a:pPr>
            <a:r>
              <a:rPr lang="en-US" altLang="zh-CN" sz="2400" b="1" kern="0" dirty="0">
                <a:latin typeface="Avenir Next"/>
              </a:rPr>
              <a:t>Identify the </a:t>
            </a:r>
            <a:r>
              <a:rPr lang="en-US" altLang="zh-CN" sz="2400" b="1" i="1" u="sng" kern="0" dirty="0">
                <a:solidFill>
                  <a:srgbClr val="FF0000"/>
                </a:solidFill>
                <a:latin typeface="Avenir Next"/>
              </a:rPr>
              <a:t>app &amp; in-app services </a:t>
            </a:r>
            <a:r>
              <a:rPr lang="en-US" altLang="zh-CN" sz="2400" b="1" kern="0" dirty="0">
                <a:latin typeface="Avenir Next"/>
              </a:rPr>
              <a:t>types</a:t>
            </a:r>
          </a:p>
          <a:p>
            <a:pPr marL="342900" indent="-342900">
              <a:buFont typeface="Wingdings" panose="05000000000000000000" pitchFamily="2" charset="2"/>
              <a:buChar char="p"/>
            </a:pPr>
            <a:r>
              <a:rPr lang="en-US" altLang="zh-CN" sz="2400" b="1" kern="0" dirty="0">
                <a:latin typeface="Avenir Next"/>
              </a:rPr>
              <a:t>Multi-target problem:</a:t>
            </a:r>
          </a:p>
          <a:p>
            <a:pPr marL="800100" lvl="1" indent="-342900">
              <a:buFont typeface="Wingdings" panose="05000000000000000000" pitchFamily="2" charset="2"/>
              <a:buChar char="Ø"/>
            </a:pPr>
            <a:r>
              <a:rPr lang="en-US" altLang="zh-CN" sz="2400" b="1" kern="0" dirty="0">
                <a:latin typeface="Avenir Next"/>
              </a:rPr>
              <a:t>Identify multiple running apps, including </a:t>
            </a:r>
            <a:r>
              <a:rPr lang="en-US" altLang="zh-CN" sz="2400" b="1" i="1" kern="0" dirty="0">
                <a:solidFill>
                  <a:schemeClr val="accent1"/>
                </a:solidFill>
                <a:latin typeface="Avenir Next"/>
              </a:rPr>
              <a:t>background running </a:t>
            </a:r>
            <a:r>
              <a:rPr lang="en-US" altLang="zh-CN" sz="2400" b="1" kern="0" dirty="0">
                <a:latin typeface="Avenir Next"/>
              </a:rPr>
              <a:t>and </a:t>
            </a:r>
            <a:r>
              <a:rPr lang="en-US" altLang="zh-CN" sz="2400" b="1" i="1" kern="0" dirty="0">
                <a:solidFill>
                  <a:schemeClr val="accent2">
                    <a:lumMod val="75000"/>
                  </a:schemeClr>
                </a:solidFill>
                <a:latin typeface="Avenir Next"/>
              </a:rPr>
              <a:t>split-screen modes</a:t>
            </a:r>
          </a:p>
        </p:txBody>
      </p:sp>
      <p:grpSp>
        <p:nvGrpSpPr>
          <p:cNvPr id="7" name="组合 6">
            <a:extLst>
              <a:ext uri="{FF2B5EF4-FFF2-40B4-BE49-F238E27FC236}">
                <a16:creationId xmlns:a16="http://schemas.microsoft.com/office/drawing/2014/main" id="{E88D1DAB-C0C3-4728-A030-B342CB3711E6}"/>
              </a:ext>
            </a:extLst>
          </p:cNvPr>
          <p:cNvGrpSpPr/>
          <p:nvPr/>
        </p:nvGrpSpPr>
        <p:grpSpPr>
          <a:xfrm>
            <a:off x="662202" y="1257117"/>
            <a:ext cx="1433791" cy="2697889"/>
            <a:chOff x="334454" y="2026920"/>
            <a:chExt cx="1639043" cy="3148688"/>
          </a:xfrm>
        </p:grpSpPr>
        <p:pic>
          <p:nvPicPr>
            <p:cNvPr id="8" name="图片 7">
              <a:extLst>
                <a:ext uri="{FF2B5EF4-FFF2-40B4-BE49-F238E27FC236}">
                  <a16:creationId xmlns:a16="http://schemas.microsoft.com/office/drawing/2014/main" id="{88085781-6F05-4FC5-B757-4F863D69134B}"/>
                </a:ext>
              </a:extLst>
            </p:cNvPr>
            <p:cNvPicPr>
              <a:picLocks noChangeAspect="1"/>
            </p:cNvPicPr>
            <p:nvPr/>
          </p:nvPicPr>
          <p:blipFill>
            <a:blip r:embed="rId4"/>
            <a:stretch>
              <a:fillRect/>
            </a:stretch>
          </p:blipFill>
          <p:spPr>
            <a:xfrm>
              <a:off x="334454" y="2026920"/>
              <a:ext cx="1639043" cy="3148688"/>
            </a:xfrm>
            <a:prstGeom prst="rect">
              <a:avLst/>
            </a:prstGeom>
          </p:spPr>
        </p:pic>
        <p:pic>
          <p:nvPicPr>
            <p:cNvPr id="9" name="Picture 2" descr="“PUBG app”的图片搜索结果">
              <a:extLst>
                <a:ext uri="{FF2B5EF4-FFF2-40B4-BE49-F238E27FC236}">
                  <a16:creationId xmlns:a16="http://schemas.microsoft.com/office/drawing/2014/main" id="{779487D7-2CAC-484C-A0EA-3E5F4EFCD6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419" y="3080543"/>
              <a:ext cx="305593" cy="305593"/>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BC260081-533B-464D-8C6A-99DB799114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187" y="2537283"/>
              <a:ext cx="454057" cy="454057"/>
            </a:xfrm>
            <a:prstGeom prst="rect">
              <a:avLst/>
            </a:prstGeom>
          </p:spPr>
        </p:pic>
        <p:pic>
          <p:nvPicPr>
            <p:cNvPr id="11" name="图片 10">
              <a:extLst>
                <a:ext uri="{FF2B5EF4-FFF2-40B4-BE49-F238E27FC236}">
                  <a16:creationId xmlns:a16="http://schemas.microsoft.com/office/drawing/2014/main" id="{F1C08E43-6D59-40C1-9F9A-9F1A8EB053B2}"/>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515764" y="3537038"/>
              <a:ext cx="380041" cy="380041"/>
            </a:xfrm>
            <a:prstGeom prst="rect">
              <a:avLst/>
            </a:prstGeom>
          </p:spPr>
        </p:pic>
        <p:pic>
          <p:nvPicPr>
            <p:cNvPr id="12" name="图片 11">
              <a:extLst>
                <a:ext uri="{FF2B5EF4-FFF2-40B4-BE49-F238E27FC236}">
                  <a16:creationId xmlns:a16="http://schemas.microsoft.com/office/drawing/2014/main" id="{F0296983-AE5D-4817-9FAA-7DCB91426D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5559" y="3056956"/>
              <a:ext cx="340450" cy="340450"/>
            </a:xfrm>
            <a:prstGeom prst="rect">
              <a:avLst/>
            </a:prstGeom>
          </p:spPr>
        </p:pic>
        <p:pic>
          <p:nvPicPr>
            <p:cNvPr id="13" name="图片 12">
              <a:extLst>
                <a:ext uri="{FF2B5EF4-FFF2-40B4-BE49-F238E27FC236}">
                  <a16:creationId xmlns:a16="http://schemas.microsoft.com/office/drawing/2014/main" id="{1DEDBA08-7FB5-43CC-89FF-5A7D055CA3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911" y="2565578"/>
              <a:ext cx="351746" cy="351746"/>
            </a:xfrm>
            <a:prstGeom prst="rect">
              <a:avLst/>
            </a:prstGeom>
          </p:spPr>
        </p:pic>
        <p:pic>
          <p:nvPicPr>
            <p:cNvPr id="14" name="图片 13">
              <a:extLst>
                <a:ext uri="{FF2B5EF4-FFF2-40B4-BE49-F238E27FC236}">
                  <a16:creationId xmlns:a16="http://schemas.microsoft.com/office/drawing/2014/main" id="{FC3F32F2-D4BA-4FFB-B293-93F4318334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050" y="4056711"/>
              <a:ext cx="315468" cy="315468"/>
            </a:xfrm>
            <a:prstGeom prst="rect">
              <a:avLst/>
            </a:prstGeom>
          </p:spPr>
        </p:pic>
        <p:pic>
          <p:nvPicPr>
            <p:cNvPr id="15" name="Picture 4" descr="“google music”的图片搜索结果">
              <a:extLst>
                <a:ext uri="{FF2B5EF4-FFF2-40B4-BE49-F238E27FC236}">
                  <a16:creationId xmlns:a16="http://schemas.microsoft.com/office/drawing/2014/main" id="{8D2F9796-BDB0-42EC-AB31-E8BC7E4F23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3579" y="2607467"/>
              <a:ext cx="276748" cy="3086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okemon GO logo”的图片搜索结果">
              <a:extLst>
                <a:ext uri="{FF2B5EF4-FFF2-40B4-BE49-F238E27FC236}">
                  <a16:creationId xmlns:a16="http://schemas.microsoft.com/office/drawing/2014/main" id="{627C3471-8C0F-4E46-937F-99CA0456C7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9185" y="2954351"/>
              <a:ext cx="585216" cy="5852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word logo”的图片搜索结果">
              <a:extLst>
                <a:ext uri="{FF2B5EF4-FFF2-40B4-BE49-F238E27FC236}">
                  <a16:creationId xmlns:a16="http://schemas.microsoft.com/office/drawing/2014/main" id="{778A4644-5847-4115-9488-620F051FD3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9157" y="4044641"/>
              <a:ext cx="347916" cy="3479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facebook”的图片搜索结果">
              <a:extLst>
                <a:ext uri="{FF2B5EF4-FFF2-40B4-BE49-F238E27FC236}">
                  <a16:creationId xmlns:a16="http://schemas.microsoft.com/office/drawing/2014/main" id="{64965C99-A4CA-47C7-8B8A-EC1DEB7C37E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694" t="9118" r="17833" b="9903"/>
            <a:stretch/>
          </p:blipFill>
          <p:spPr bwMode="auto">
            <a:xfrm>
              <a:off x="971259" y="3549218"/>
              <a:ext cx="337912" cy="3403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instagram logo”的图片搜索结果">
              <a:extLst>
                <a:ext uri="{FF2B5EF4-FFF2-40B4-BE49-F238E27FC236}">
                  <a16:creationId xmlns:a16="http://schemas.microsoft.com/office/drawing/2014/main" id="{2B1225BE-CCDF-4A04-8811-565313275D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0503" y="3549219"/>
              <a:ext cx="353060" cy="3530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gmail logo”的图片搜索结果">
              <a:extLst>
                <a:ext uri="{FF2B5EF4-FFF2-40B4-BE49-F238E27FC236}">
                  <a16:creationId xmlns:a16="http://schemas.microsoft.com/office/drawing/2014/main" id="{991283D3-CB82-4545-B6E7-EB23FF4D595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89073" y="4082111"/>
              <a:ext cx="365760" cy="27432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 name="直接连接符 20">
            <a:extLst>
              <a:ext uri="{FF2B5EF4-FFF2-40B4-BE49-F238E27FC236}">
                <a16:creationId xmlns:a16="http://schemas.microsoft.com/office/drawing/2014/main" id="{FF8FDF71-4B35-4A3E-AE4E-589963B382F8}"/>
              </a:ext>
            </a:extLst>
          </p:cNvPr>
          <p:cNvCxnSpPr>
            <a:cxnSpLocks/>
            <a:stCxn id="34" idx="6"/>
          </p:cNvCxnSpPr>
          <p:nvPr/>
        </p:nvCxnSpPr>
        <p:spPr>
          <a:xfrm>
            <a:off x="2666120" y="2001367"/>
            <a:ext cx="84590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159D204D-141F-40D7-A77C-41E5CB8B4B8E}"/>
              </a:ext>
            </a:extLst>
          </p:cNvPr>
          <p:cNvSpPr/>
          <p:nvPr/>
        </p:nvSpPr>
        <p:spPr>
          <a:xfrm>
            <a:off x="512849" y="987137"/>
            <a:ext cx="11118273" cy="3017470"/>
          </a:xfrm>
          <a:prstGeom prst="roundRect">
            <a:avLst>
              <a:gd name="adj" fmla="val 7342"/>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3" name="组合 22">
            <a:extLst>
              <a:ext uri="{FF2B5EF4-FFF2-40B4-BE49-F238E27FC236}">
                <a16:creationId xmlns:a16="http://schemas.microsoft.com/office/drawing/2014/main" id="{27558EF2-F237-44EC-8096-17BE8AD7E982}"/>
              </a:ext>
            </a:extLst>
          </p:cNvPr>
          <p:cNvGrpSpPr/>
          <p:nvPr/>
        </p:nvGrpSpPr>
        <p:grpSpPr>
          <a:xfrm>
            <a:off x="2836552" y="1753885"/>
            <a:ext cx="632574" cy="602702"/>
            <a:chOff x="8219122" y="3235642"/>
            <a:chExt cx="752475" cy="752475"/>
          </a:xfrm>
        </p:grpSpPr>
        <p:pic>
          <p:nvPicPr>
            <p:cNvPr id="24" name="图片 23">
              <a:extLst>
                <a:ext uri="{FF2B5EF4-FFF2-40B4-BE49-F238E27FC236}">
                  <a16:creationId xmlns:a16="http://schemas.microsoft.com/office/drawing/2014/main" id="{0EE52A97-299E-4276-961B-CB002D4728CC}"/>
                </a:ext>
              </a:extLst>
            </p:cNvPr>
            <p:cNvPicPr>
              <a:picLocks noChangeAspect="1"/>
            </p:cNvPicPr>
            <p:nvPr/>
          </p:nvPicPr>
          <p:blipFill>
            <a:blip r:embed="rId18"/>
            <a:stretch>
              <a:fillRect/>
            </a:stretch>
          </p:blipFill>
          <p:spPr>
            <a:xfrm>
              <a:off x="8219122" y="3235642"/>
              <a:ext cx="752475" cy="752475"/>
            </a:xfrm>
            <a:prstGeom prst="rect">
              <a:avLst/>
            </a:prstGeom>
          </p:spPr>
        </p:pic>
        <p:pic>
          <p:nvPicPr>
            <p:cNvPr id="25" name="图片 24">
              <a:extLst>
                <a:ext uri="{FF2B5EF4-FFF2-40B4-BE49-F238E27FC236}">
                  <a16:creationId xmlns:a16="http://schemas.microsoft.com/office/drawing/2014/main" id="{EA1A5634-F583-4261-9671-B1FFAC679D17}"/>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8262358" y="3275181"/>
              <a:ext cx="663201" cy="663201"/>
            </a:xfrm>
            <a:prstGeom prst="rect">
              <a:avLst/>
            </a:prstGeom>
          </p:spPr>
        </p:pic>
      </p:grpSp>
      <p:grpSp>
        <p:nvGrpSpPr>
          <p:cNvPr id="26" name="组合 25">
            <a:extLst>
              <a:ext uri="{FF2B5EF4-FFF2-40B4-BE49-F238E27FC236}">
                <a16:creationId xmlns:a16="http://schemas.microsoft.com/office/drawing/2014/main" id="{640084ED-D8D8-4B2C-887D-BFA4D6BB74AC}"/>
              </a:ext>
            </a:extLst>
          </p:cNvPr>
          <p:cNvGrpSpPr/>
          <p:nvPr/>
        </p:nvGrpSpPr>
        <p:grpSpPr>
          <a:xfrm>
            <a:off x="3719933" y="1551840"/>
            <a:ext cx="961984" cy="961984"/>
            <a:chOff x="7974432" y="4061134"/>
            <a:chExt cx="981608" cy="981608"/>
          </a:xfrm>
        </p:grpSpPr>
        <p:pic>
          <p:nvPicPr>
            <p:cNvPr id="27" name="图片 26">
              <a:extLst>
                <a:ext uri="{FF2B5EF4-FFF2-40B4-BE49-F238E27FC236}">
                  <a16:creationId xmlns:a16="http://schemas.microsoft.com/office/drawing/2014/main" id="{27A0C660-6CC2-41F3-A373-F1B2B3F76E74}"/>
                </a:ext>
              </a:extLst>
            </p:cNvPr>
            <p:cNvPicPr>
              <a:picLocks noChangeAspect="1"/>
            </p:cNvPicPr>
            <p:nvPr/>
          </p:nvPicPr>
          <p:blipFill>
            <a:blip r:embed="rId18"/>
            <a:stretch>
              <a:fillRect/>
            </a:stretch>
          </p:blipFill>
          <p:spPr>
            <a:xfrm>
              <a:off x="8052954" y="4160202"/>
              <a:ext cx="852603" cy="752475"/>
            </a:xfrm>
            <a:prstGeom prst="rect">
              <a:avLst/>
            </a:prstGeom>
          </p:spPr>
        </p:pic>
        <p:pic>
          <p:nvPicPr>
            <p:cNvPr id="28" name="Picture 6" descr="“Pokemon GO logo”的图片搜索结果">
              <a:extLst>
                <a:ext uri="{FF2B5EF4-FFF2-40B4-BE49-F238E27FC236}">
                  <a16:creationId xmlns:a16="http://schemas.microsoft.com/office/drawing/2014/main" id="{716842A1-EA8A-4C08-B7DF-6CE18272EC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4432" y="4061134"/>
              <a:ext cx="981608" cy="9816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组合 28">
            <a:extLst>
              <a:ext uri="{FF2B5EF4-FFF2-40B4-BE49-F238E27FC236}">
                <a16:creationId xmlns:a16="http://schemas.microsoft.com/office/drawing/2014/main" id="{7E4622F8-ECEB-4E4B-9D17-40F7C746EA6F}"/>
              </a:ext>
            </a:extLst>
          </p:cNvPr>
          <p:cNvGrpSpPr/>
          <p:nvPr/>
        </p:nvGrpSpPr>
        <p:grpSpPr>
          <a:xfrm>
            <a:off x="4921073" y="1687671"/>
            <a:ext cx="714997" cy="737431"/>
            <a:chOff x="8033735" y="3001962"/>
            <a:chExt cx="729582" cy="752475"/>
          </a:xfrm>
        </p:grpSpPr>
        <p:pic>
          <p:nvPicPr>
            <p:cNvPr id="30" name="图片 29">
              <a:extLst>
                <a:ext uri="{FF2B5EF4-FFF2-40B4-BE49-F238E27FC236}">
                  <a16:creationId xmlns:a16="http://schemas.microsoft.com/office/drawing/2014/main" id="{D7782004-05A8-49D3-BE2A-81F1A0BBA90A}"/>
                </a:ext>
              </a:extLst>
            </p:cNvPr>
            <p:cNvPicPr>
              <a:picLocks noChangeAspect="1"/>
            </p:cNvPicPr>
            <p:nvPr/>
          </p:nvPicPr>
          <p:blipFill>
            <a:blip r:embed="rId18"/>
            <a:stretch>
              <a:fillRect/>
            </a:stretch>
          </p:blipFill>
          <p:spPr>
            <a:xfrm>
              <a:off x="8033735" y="3001962"/>
              <a:ext cx="729582" cy="752475"/>
            </a:xfrm>
            <a:prstGeom prst="rect">
              <a:avLst/>
            </a:prstGeom>
          </p:spPr>
        </p:pic>
        <p:pic>
          <p:nvPicPr>
            <p:cNvPr id="31" name="图片 30">
              <a:extLst>
                <a:ext uri="{FF2B5EF4-FFF2-40B4-BE49-F238E27FC236}">
                  <a16:creationId xmlns:a16="http://schemas.microsoft.com/office/drawing/2014/main" id="{0D867599-12CE-4C3D-8966-CBAE8D2030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6670" y="3040622"/>
              <a:ext cx="668021" cy="668021"/>
            </a:xfrm>
            <a:prstGeom prst="rect">
              <a:avLst/>
            </a:prstGeom>
          </p:spPr>
        </p:pic>
      </p:grpSp>
      <p:sp>
        <p:nvSpPr>
          <p:cNvPr id="32" name="文本框 31">
            <a:extLst>
              <a:ext uri="{FF2B5EF4-FFF2-40B4-BE49-F238E27FC236}">
                <a16:creationId xmlns:a16="http://schemas.microsoft.com/office/drawing/2014/main" id="{3F241298-9D78-4167-998F-F902C5210102}"/>
              </a:ext>
            </a:extLst>
          </p:cNvPr>
          <p:cNvSpPr txBox="1"/>
          <p:nvPr/>
        </p:nvSpPr>
        <p:spPr>
          <a:xfrm>
            <a:off x="2235535" y="1182909"/>
            <a:ext cx="1507016" cy="338554"/>
          </a:xfrm>
          <a:prstGeom prst="rect">
            <a:avLst/>
          </a:prstGeom>
          <a:noFill/>
        </p:spPr>
        <p:txBody>
          <a:bodyPr wrap="none" rtlCol="0">
            <a:spAutoFit/>
          </a:bodyPr>
          <a:lstStyle/>
          <a:p>
            <a:r>
              <a:rPr lang="en-US" altLang="zh-CN" sz="1600" b="1" dirty="0">
                <a:latin typeface="Helvetica" panose="020B0604020202020204" pitchFamily="34" charset="0"/>
                <a:cs typeface="Helvetica" panose="020B0604020202020204" pitchFamily="34" charset="0"/>
              </a:rPr>
              <a:t>June 11, 2021</a:t>
            </a:r>
            <a:endParaRPr lang="zh-CN" altLang="en-US" sz="1600" b="1" dirty="0">
              <a:latin typeface="Helvetica" panose="020B0604020202020204" pitchFamily="34" charset="0"/>
              <a:cs typeface="Helvetica" panose="020B0604020202020204" pitchFamily="34" charset="0"/>
            </a:endParaRPr>
          </a:p>
        </p:txBody>
      </p:sp>
      <p:cxnSp>
        <p:nvCxnSpPr>
          <p:cNvPr id="33" name="直接连接符 32">
            <a:extLst>
              <a:ext uri="{FF2B5EF4-FFF2-40B4-BE49-F238E27FC236}">
                <a16:creationId xmlns:a16="http://schemas.microsoft.com/office/drawing/2014/main" id="{1628D8E1-08D6-41EC-83BB-3B08CBB9B1BC}"/>
              </a:ext>
            </a:extLst>
          </p:cNvPr>
          <p:cNvCxnSpPr>
            <a:cxnSpLocks/>
          </p:cNvCxnSpPr>
          <p:nvPr/>
        </p:nvCxnSpPr>
        <p:spPr>
          <a:xfrm flipV="1">
            <a:off x="2605089" y="1473302"/>
            <a:ext cx="0" cy="40236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14532CC9-7492-439E-9A22-0D03A3EBE338}"/>
              </a:ext>
            </a:extLst>
          </p:cNvPr>
          <p:cNvSpPr/>
          <p:nvPr/>
        </p:nvSpPr>
        <p:spPr>
          <a:xfrm>
            <a:off x="2544058" y="1940336"/>
            <a:ext cx="122062" cy="1220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5" name="文本框 34">
            <a:extLst>
              <a:ext uri="{FF2B5EF4-FFF2-40B4-BE49-F238E27FC236}">
                <a16:creationId xmlns:a16="http://schemas.microsoft.com/office/drawing/2014/main" id="{9F38F66A-AD0C-4FB7-B0DB-41EC5B766183}"/>
              </a:ext>
            </a:extLst>
          </p:cNvPr>
          <p:cNvSpPr txBox="1"/>
          <p:nvPr/>
        </p:nvSpPr>
        <p:spPr>
          <a:xfrm>
            <a:off x="2794093" y="1528347"/>
            <a:ext cx="641522" cy="307778"/>
          </a:xfrm>
          <a:prstGeom prst="rect">
            <a:avLst/>
          </a:prstGeom>
          <a:noFill/>
        </p:spPr>
        <p:txBody>
          <a:bodyPr wrap="none" rtlCol="0">
            <a:spAutoFit/>
          </a:bodyPr>
          <a:lstStyle/>
          <a:p>
            <a:r>
              <a:rPr lang="en-US" altLang="zh-CN" sz="1400" b="1" dirty="0">
                <a:solidFill>
                  <a:schemeClr val="bg2">
                    <a:lumMod val="50000"/>
                  </a:schemeClr>
                </a:solidFill>
                <a:latin typeface="Helvetica" panose="020B0604020202020204" pitchFamily="34" charset="0"/>
                <a:cs typeface="Helvetica" panose="020B0604020202020204" pitchFamily="34" charset="0"/>
              </a:rPr>
              <a:t>12:32</a:t>
            </a:r>
            <a:endParaRPr lang="zh-CN" altLang="en-US" sz="1400" b="1" dirty="0">
              <a:solidFill>
                <a:schemeClr val="bg2">
                  <a:lumMod val="50000"/>
                </a:schemeClr>
              </a:solidFill>
              <a:latin typeface="Helvetica" panose="020B0604020202020204" pitchFamily="34" charset="0"/>
              <a:cs typeface="Helvetica" panose="020B0604020202020204" pitchFamily="34" charset="0"/>
            </a:endParaRPr>
          </a:p>
        </p:txBody>
      </p:sp>
      <p:sp>
        <p:nvSpPr>
          <p:cNvPr id="36" name="文本框 35">
            <a:extLst>
              <a:ext uri="{FF2B5EF4-FFF2-40B4-BE49-F238E27FC236}">
                <a16:creationId xmlns:a16="http://schemas.microsoft.com/office/drawing/2014/main" id="{85435F63-2D8E-401F-B0DF-73E968A7F78E}"/>
              </a:ext>
            </a:extLst>
          </p:cNvPr>
          <p:cNvSpPr txBox="1"/>
          <p:nvPr/>
        </p:nvSpPr>
        <p:spPr>
          <a:xfrm>
            <a:off x="3904436" y="1528347"/>
            <a:ext cx="641522" cy="307778"/>
          </a:xfrm>
          <a:prstGeom prst="rect">
            <a:avLst/>
          </a:prstGeom>
          <a:noFill/>
        </p:spPr>
        <p:txBody>
          <a:bodyPr wrap="none" rtlCol="0">
            <a:spAutoFit/>
          </a:bodyPr>
          <a:lstStyle/>
          <a:p>
            <a:r>
              <a:rPr lang="en-US" altLang="zh-CN" sz="1400" b="1" dirty="0">
                <a:solidFill>
                  <a:schemeClr val="bg2">
                    <a:lumMod val="50000"/>
                  </a:schemeClr>
                </a:solidFill>
                <a:latin typeface="Helvetica" panose="020B0604020202020204" pitchFamily="34" charset="0"/>
                <a:cs typeface="Helvetica" panose="020B0604020202020204" pitchFamily="34" charset="0"/>
              </a:rPr>
              <a:t>12:57</a:t>
            </a:r>
            <a:endParaRPr lang="zh-CN" altLang="en-US" sz="1400" b="1" dirty="0">
              <a:solidFill>
                <a:schemeClr val="bg2">
                  <a:lumMod val="50000"/>
                </a:schemeClr>
              </a:solidFill>
              <a:latin typeface="Helvetica" panose="020B0604020202020204" pitchFamily="34" charset="0"/>
              <a:cs typeface="Helvetica" panose="020B0604020202020204" pitchFamily="34" charset="0"/>
            </a:endParaRPr>
          </a:p>
        </p:txBody>
      </p:sp>
      <p:sp>
        <p:nvSpPr>
          <p:cNvPr id="37" name="文本框 36">
            <a:extLst>
              <a:ext uri="{FF2B5EF4-FFF2-40B4-BE49-F238E27FC236}">
                <a16:creationId xmlns:a16="http://schemas.microsoft.com/office/drawing/2014/main" id="{FD662C46-32C6-4135-A01C-02532F2DFA69}"/>
              </a:ext>
            </a:extLst>
          </p:cNvPr>
          <p:cNvSpPr txBox="1"/>
          <p:nvPr/>
        </p:nvSpPr>
        <p:spPr>
          <a:xfrm>
            <a:off x="4980085" y="1528347"/>
            <a:ext cx="641522" cy="307778"/>
          </a:xfrm>
          <a:prstGeom prst="rect">
            <a:avLst/>
          </a:prstGeom>
          <a:noFill/>
        </p:spPr>
        <p:txBody>
          <a:bodyPr wrap="none" rtlCol="0">
            <a:spAutoFit/>
          </a:bodyPr>
          <a:lstStyle/>
          <a:p>
            <a:r>
              <a:rPr lang="en-US" altLang="zh-CN" sz="1400" b="1" dirty="0">
                <a:solidFill>
                  <a:schemeClr val="bg2">
                    <a:lumMod val="50000"/>
                  </a:schemeClr>
                </a:solidFill>
                <a:latin typeface="Helvetica" panose="020B0604020202020204" pitchFamily="34" charset="0"/>
                <a:cs typeface="Helvetica" panose="020B0604020202020204" pitchFamily="34" charset="0"/>
              </a:rPr>
              <a:t>14:08</a:t>
            </a:r>
            <a:endParaRPr lang="zh-CN" altLang="en-US" sz="1400" b="1" dirty="0">
              <a:solidFill>
                <a:schemeClr val="bg2">
                  <a:lumMod val="50000"/>
                </a:schemeClr>
              </a:solidFill>
              <a:latin typeface="Helvetica" panose="020B0604020202020204" pitchFamily="34" charset="0"/>
              <a:cs typeface="Helvetica" panose="020B0604020202020204" pitchFamily="34" charset="0"/>
            </a:endParaRPr>
          </a:p>
        </p:txBody>
      </p:sp>
      <p:sp>
        <p:nvSpPr>
          <p:cNvPr id="38" name="文本框 37">
            <a:extLst>
              <a:ext uri="{FF2B5EF4-FFF2-40B4-BE49-F238E27FC236}">
                <a16:creationId xmlns:a16="http://schemas.microsoft.com/office/drawing/2014/main" id="{E083CF18-9A0D-456E-893A-C4958F1C19E4}"/>
              </a:ext>
            </a:extLst>
          </p:cNvPr>
          <p:cNvSpPr txBox="1"/>
          <p:nvPr/>
        </p:nvSpPr>
        <p:spPr>
          <a:xfrm>
            <a:off x="2761828" y="2265719"/>
            <a:ext cx="906016" cy="261610"/>
          </a:xfrm>
          <a:prstGeom prst="rect">
            <a:avLst/>
          </a:prstGeom>
          <a:noFill/>
        </p:spPr>
        <p:txBody>
          <a:bodyPr wrap="none" rtlCol="0">
            <a:spAutoFit/>
          </a:bodyPr>
          <a:lstStyle/>
          <a:p>
            <a:r>
              <a:rPr lang="en-US" altLang="zh-CN" sz="1100" b="1" dirty="0">
                <a:latin typeface="Helvetica" panose="020B0604020202020204" pitchFamily="34" charset="0"/>
                <a:cs typeface="Helvetica" panose="020B0604020202020204" pitchFamily="34" charset="0"/>
              </a:rPr>
              <a:t>8min40sec</a:t>
            </a:r>
            <a:endParaRPr lang="zh-CN" altLang="en-US" sz="1100" b="1" dirty="0">
              <a:latin typeface="Helvetica" panose="020B0604020202020204" pitchFamily="34" charset="0"/>
              <a:cs typeface="Helvetica" panose="020B0604020202020204" pitchFamily="34" charset="0"/>
            </a:endParaRPr>
          </a:p>
        </p:txBody>
      </p:sp>
      <p:sp>
        <p:nvSpPr>
          <p:cNvPr id="39" name="文本框 38">
            <a:extLst>
              <a:ext uri="{FF2B5EF4-FFF2-40B4-BE49-F238E27FC236}">
                <a16:creationId xmlns:a16="http://schemas.microsoft.com/office/drawing/2014/main" id="{D438645C-BDE9-49B1-982C-E847E97E0D71}"/>
              </a:ext>
            </a:extLst>
          </p:cNvPr>
          <p:cNvSpPr txBox="1"/>
          <p:nvPr/>
        </p:nvSpPr>
        <p:spPr>
          <a:xfrm>
            <a:off x="3796886" y="2265719"/>
            <a:ext cx="984565" cy="261610"/>
          </a:xfrm>
          <a:prstGeom prst="rect">
            <a:avLst/>
          </a:prstGeom>
          <a:noFill/>
        </p:spPr>
        <p:txBody>
          <a:bodyPr wrap="none" rtlCol="0">
            <a:spAutoFit/>
          </a:bodyPr>
          <a:lstStyle/>
          <a:p>
            <a:r>
              <a:rPr lang="en-US" altLang="zh-CN" sz="1100" b="1" dirty="0">
                <a:latin typeface="Helvetica" panose="020B0604020202020204" pitchFamily="34" charset="0"/>
                <a:cs typeface="Helvetica" panose="020B0604020202020204" pitchFamily="34" charset="0"/>
              </a:rPr>
              <a:t>42min20sec</a:t>
            </a:r>
            <a:endParaRPr lang="zh-CN" altLang="en-US" sz="1100" b="1" dirty="0">
              <a:latin typeface="Helvetica" panose="020B0604020202020204" pitchFamily="34" charset="0"/>
              <a:cs typeface="Helvetica" panose="020B0604020202020204" pitchFamily="34" charset="0"/>
            </a:endParaRPr>
          </a:p>
        </p:txBody>
      </p:sp>
      <p:sp>
        <p:nvSpPr>
          <p:cNvPr id="40" name="文本框 39">
            <a:extLst>
              <a:ext uri="{FF2B5EF4-FFF2-40B4-BE49-F238E27FC236}">
                <a16:creationId xmlns:a16="http://schemas.microsoft.com/office/drawing/2014/main" id="{0DA88E93-70A7-4157-B38B-0AB94422A43C}"/>
              </a:ext>
            </a:extLst>
          </p:cNvPr>
          <p:cNvSpPr txBox="1"/>
          <p:nvPr/>
        </p:nvSpPr>
        <p:spPr>
          <a:xfrm>
            <a:off x="4782922" y="2265719"/>
            <a:ext cx="1125629" cy="261610"/>
          </a:xfrm>
          <a:prstGeom prst="rect">
            <a:avLst/>
          </a:prstGeom>
          <a:noFill/>
        </p:spPr>
        <p:txBody>
          <a:bodyPr wrap="none" rtlCol="0">
            <a:spAutoFit/>
          </a:bodyPr>
          <a:lstStyle/>
          <a:p>
            <a:r>
              <a:rPr lang="en-US" altLang="zh-CN" sz="1100" b="1" dirty="0">
                <a:latin typeface="Helvetica" panose="020B0604020202020204" pitchFamily="34" charset="0"/>
                <a:cs typeface="Helvetica" panose="020B0604020202020204" pitchFamily="34" charset="0"/>
              </a:rPr>
              <a:t>1hr5min15sec</a:t>
            </a:r>
            <a:endParaRPr lang="zh-CN" altLang="en-US" sz="1100" b="1" dirty="0">
              <a:latin typeface="Helvetica" panose="020B0604020202020204" pitchFamily="34" charset="0"/>
              <a:cs typeface="Helvetica" panose="020B0604020202020204" pitchFamily="34" charset="0"/>
            </a:endParaRPr>
          </a:p>
        </p:txBody>
      </p:sp>
      <p:grpSp>
        <p:nvGrpSpPr>
          <p:cNvPr id="41" name="组合 40">
            <a:extLst>
              <a:ext uri="{FF2B5EF4-FFF2-40B4-BE49-F238E27FC236}">
                <a16:creationId xmlns:a16="http://schemas.microsoft.com/office/drawing/2014/main" id="{13DBA0F5-8B1A-4774-BDA7-BE05515D7B18}"/>
              </a:ext>
            </a:extLst>
          </p:cNvPr>
          <p:cNvGrpSpPr/>
          <p:nvPr/>
        </p:nvGrpSpPr>
        <p:grpSpPr>
          <a:xfrm>
            <a:off x="8316494" y="1752005"/>
            <a:ext cx="652487" cy="652487"/>
            <a:chOff x="7965122" y="2163762"/>
            <a:chExt cx="752475" cy="752475"/>
          </a:xfrm>
        </p:grpSpPr>
        <p:pic>
          <p:nvPicPr>
            <p:cNvPr id="42" name="图片 41">
              <a:extLst>
                <a:ext uri="{FF2B5EF4-FFF2-40B4-BE49-F238E27FC236}">
                  <a16:creationId xmlns:a16="http://schemas.microsoft.com/office/drawing/2014/main" id="{38E491F4-375B-47F4-B6F6-1F6C032E0C62}"/>
                </a:ext>
              </a:extLst>
            </p:cNvPr>
            <p:cNvPicPr>
              <a:picLocks noChangeAspect="1"/>
            </p:cNvPicPr>
            <p:nvPr/>
          </p:nvPicPr>
          <p:blipFill>
            <a:blip r:embed="rId18"/>
            <a:stretch>
              <a:fillRect/>
            </a:stretch>
          </p:blipFill>
          <p:spPr>
            <a:xfrm>
              <a:off x="7965122" y="2163762"/>
              <a:ext cx="752475" cy="752475"/>
            </a:xfrm>
            <a:prstGeom prst="rect">
              <a:avLst/>
            </a:prstGeom>
          </p:spPr>
        </p:pic>
        <p:pic>
          <p:nvPicPr>
            <p:cNvPr id="43" name="Picture 14" descr="“instagram logo”的图片搜索结果">
              <a:extLst>
                <a:ext uri="{FF2B5EF4-FFF2-40B4-BE49-F238E27FC236}">
                  <a16:creationId xmlns:a16="http://schemas.microsoft.com/office/drawing/2014/main" id="{62E26B76-A07B-4837-9507-D80E5EB8A6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59957" y="2260275"/>
              <a:ext cx="559030" cy="559030"/>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文本框 43">
            <a:extLst>
              <a:ext uri="{FF2B5EF4-FFF2-40B4-BE49-F238E27FC236}">
                <a16:creationId xmlns:a16="http://schemas.microsoft.com/office/drawing/2014/main" id="{91574167-6A45-4636-B530-8476C1B5A5D3}"/>
              </a:ext>
            </a:extLst>
          </p:cNvPr>
          <p:cNvSpPr txBox="1"/>
          <p:nvPr/>
        </p:nvSpPr>
        <p:spPr>
          <a:xfrm>
            <a:off x="7210982" y="1528347"/>
            <a:ext cx="641522" cy="307778"/>
          </a:xfrm>
          <a:prstGeom prst="rect">
            <a:avLst/>
          </a:prstGeom>
          <a:noFill/>
        </p:spPr>
        <p:txBody>
          <a:bodyPr wrap="none" rtlCol="0">
            <a:spAutoFit/>
          </a:bodyPr>
          <a:lstStyle/>
          <a:p>
            <a:r>
              <a:rPr lang="en-US" altLang="zh-CN" sz="1400" b="1" dirty="0">
                <a:solidFill>
                  <a:schemeClr val="bg2">
                    <a:lumMod val="50000"/>
                  </a:schemeClr>
                </a:solidFill>
                <a:latin typeface="Helvetica" panose="020B0604020202020204" pitchFamily="34" charset="0"/>
                <a:cs typeface="Helvetica" panose="020B0604020202020204" pitchFamily="34" charset="0"/>
              </a:rPr>
              <a:t>14:51</a:t>
            </a:r>
            <a:endParaRPr lang="zh-CN" altLang="en-US" sz="1400" b="1" dirty="0">
              <a:solidFill>
                <a:schemeClr val="bg2">
                  <a:lumMod val="50000"/>
                </a:schemeClr>
              </a:solidFill>
              <a:latin typeface="Helvetica" panose="020B0604020202020204" pitchFamily="34" charset="0"/>
              <a:cs typeface="Helvetica" panose="020B0604020202020204" pitchFamily="34" charset="0"/>
            </a:endParaRPr>
          </a:p>
        </p:txBody>
      </p:sp>
      <p:sp>
        <p:nvSpPr>
          <p:cNvPr id="45" name="文本框 44">
            <a:extLst>
              <a:ext uri="{FF2B5EF4-FFF2-40B4-BE49-F238E27FC236}">
                <a16:creationId xmlns:a16="http://schemas.microsoft.com/office/drawing/2014/main" id="{563A7E8B-1158-4BE8-89FD-68DC7753A291}"/>
              </a:ext>
            </a:extLst>
          </p:cNvPr>
          <p:cNvSpPr txBox="1"/>
          <p:nvPr/>
        </p:nvSpPr>
        <p:spPr>
          <a:xfrm>
            <a:off x="7170640" y="2265719"/>
            <a:ext cx="984565" cy="261610"/>
          </a:xfrm>
          <a:prstGeom prst="rect">
            <a:avLst/>
          </a:prstGeom>
          <a:noFill/>
        </p:spPr>
        <p:txBody>
          <a:bodyPr wrap="none" rtlCol="0">
            <a:spAutoFit/>
          </a:bodyPr>
          <a:lstStyle/>
          <a:p>
            <a:r>
              <a:rPr lang="en-US" altLang="zh-CN" sz="1100" b="1" dirty="0">
                <a:latin typeface="Helvetica" panose="020B0604020202020204" pitchFamily="34" charset="0"/>
                <a:cs typeface="Helvetica" panose="020B0604020202020204" pitchFamily="34" charset="0"/>
              </a:rPr>
              <a:t>18min50sec</a:t>
            </a:r>
            <a:endParaRPr lang="zh-CN" altLang="en-US" sz="1100" b="1" dirty="0">
              <a:latin typeface="Helvetica" panose="020B0604020202020204" pitchFamily="34" charset="0"/>
              <a:cs typeface="Helvetica" panose="020B0604020202020204" pitchFamily="34" charset="0"/>
            </a:endParaRPr>
          </a:p>
        </p:txBody>
      </p:sp>
      <p:sp>
        <p:nvSpPr>
          <p:cNvPr id="46" name="文本框 45">
            <a:extLst>
              <a:ext uri="{FF2B5EF4-FFF2-40B4-BE49-F238E27FC236}">
                <a16:creationId xmlns:a16="http://schemas.microsoft.com/office/drawing/2014/main" id="{87649C5C-35FB-47FC-AD5E-E28627F4394C}"/>
              </a:ext>
            </a:extLst>
          </p:cNvPr>
          <p:cNvSpPr txBox="1"/>
          <p:nvPr/>
        </p:nvSpPr>
        <p:spPr>
          <a:xfrm>
            <a:off x="6132135" y="1528347"/>
            <a:ext cx="641522" cy="307778"/>
          </a:xfrm>
          <a:prstGeom prst="rect">
            <a:avLst/>
          </a:prstGeom>
          <a:noFill/>
        </p:spPr>
        <p:txBody>
          <a:bodyPr wrap="none" rtlCol="0">
            <a:spAutoFit/>
          </a:bodyPr>
          <a:lstStyle/>
          <a:p>
            <a:r>
              <a:rPr lang="en-US" altLang="zh-CN" sz="1400" b="1" dirty="0">
                <a:solidFill>
                  <a:schemeClr val="bg2">
                    <a:lumMod val="50000"/>
                  </a:schemeClr>
                </a:solidFill>
                <a:latin typeface="Helvetica" panose="020B0604020202020204" pitchFamily="34" charset="0"/>
                <a:cs typeface="Helvetica" panose="020B0604020202020204" pitchFamily="34" charset="0"/>
              </a:rPr>
              <a:t>14:22</a:t>
            </a:r>
            <a:endParaRPr lang="zh-CN" altLang="en-US" sz="1400" b="1" dirty="0">
              <a:solidFill>
                <a:schemeClr val="bg2">
                  <a:lumMod val="50000"/>
                </a:schemeClr>
              </a:solidFill>
              <a:latin typeface="Helvetica" panose="020B0604020202020204" pitchFamily="34" charset="0"/>
              <a:cs typeface="Helvetica" panose="020B0604020202020204" pitchFamily="34" charset="0"/>
            </a:endParaRPr>
          </a:p>
        </p:txBody>
      </p:sp>
      <p:sp>
        <p:nvSpPr>
          <p:cNvPr id="47" name="文本框 46">
            <a:extLst>
              <a:ext uri="{FF2B5EF4-FFF2-40B4-BE49-F238E27FC236}">
                <a16:creationId xmlns:a16="http://schemas.microsoft.com/office/drawing/2014/main" id="{4B54749F-EEA6-485C-9AF9-F444D18068D0}"/>
              </a:ext>
            </a:extLst>
          </p:cNvPr>
          <p:cNvSpPr txBox="1"/>
          <p:nvPr/>
        </p:nvSpPr>
        <p:spPr>
          <a:xfrm>
            <a:off x="6032052" y="2265719"/>
            <a:ext cx="984565" cy="261610"/>
          </a:xfrm>
          <a:prstGeom prst="rect">
            <a:avLst/>
          </a:prstGeom>
          <a:noFill/>
        </p:spPr>
        <p:txBody>
          <a:bodyPr wrap="none" rtlCol="0">
            <a:spAutoFit/>
          </a:bodyPr>
          <a:lstStyle/>
          <a:p>
            <a:r>
              <a:rPr lang="en-US" altLang="zh-CN" sz="1100" b="1" dirty="0">
                <a:latin typeface="Helvetica" panose="020B0604020202020204" pitchFamily="34" charset="0"/>
                <a:cs typeface="Helvetica" panose="020B0604020202020204" pitchFamily="34" charset="0"/>
              </a:rPr>
              <a:t>12min30sec</a:t>
            </a:r>
            <a:endParaRPr lang="zh-CN" altLang="en-US" sz="1100" b="1" dirty="0">
              <a:latin typeface="Helvetica" panose="020B0604020202020204" pitchFamily="34" charset="0"/>
              <a:cs typeface="Helvetica" panose="020B0604020202020204" pitchFamily="34" charset="0"/>
            </a:endParaRPr>
          </a:p>
        </p:txBody>
      </p:sp>
      <p:grpSp>
        <p:nvGrpSpPr>
          <p:cNvPr id="48" name="组合 47">
            <a:extLst>
              <a:ext uri="{FF2B5EF4-FFF2-40B4-BE49-F238E27FC236}">
                <a16:creationId xmlns:a16="http://schemas.microsoft.com/office/drawing/2014/main" id="{81F03660-A3D2-43CA-9E32-FA2909671236}"/>
              </a:ext>
            </a:extLst>
          </p:cNvPr>
          <p:cNvGrpSpPr/>
          <p:nvPr/>
        </p:nvGrpSpPr>
        <p:grpSpPr>
          <a:xfrm>
            <a:off x="7196818" y="1743928"/>
            <a:ext cx="652487" cy="593979"/>
            <a:chOff x="6324282" y="2471421"/>
            <a:chExt cx="665797" cy="606096"/>
          </a:xfrm>
        </p:grpSpPr>
        <p:pic>
          <p:nvPicPr>
            <p:cNvPr id="49" name="图片 48">
              <a:extLst>
                <a:ext uri="{FF2B5EF4-FFF2-40B4-BE49-F238E27FC236}">
                  <a16:creationId xmlns:a16="http://schemas.microsoft.com/office/drawing/2014/main" id="{D509C6C7-93AA-4597-ACC8-8BEA75F3FC60}"/>
                </a:ext>
              </a:extLst>
            </p:cNvPr>
            <p:cNvPicPr>
              <a:picLocks noChangeAspect="1"/>
            </p:cNvPicPr>
            <p:nvPr/>
          </p:nvPicPr>
          <p:blipFill>
            <a:blip r:embed="rId18"/>
            <a:stretch>
              <a:fillRect/>
            </a:stretch>
          </p:blipFill>
          <p:spPr>
            <a:xfrm>
              <a:off x="6324282" y="2471421"/>
              <a:ext cx="665797" cy="606096"/>
            </a:xfrm>
            <a:prstGeom prst="rect">
              <a:avLst/>
            </a:prstGeom>
          </p:spPr>
        </p:pic>
        <p:pic>
          <p:nvPicPr>
            <p:cNvPr id="50" name="图片 49">
              <a:extLst>
                <a:ext uri="{FF2B5EF4-FFF2-40B4-BE49-F238E27FC236}">
                  <a16:creationId xmlns:a16="http://schemas.microsoft.com/office/drawing/2014/main" id="{49B75BD1-4661-4770-A9C9-4788A9DEA1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2090" y="2546493"/>
              <a:ext cx="488073" cy="488073"/>
            </a:xfrm>
            <a:prstGeom prst="rect">
              <a:avLst/>
            </a:prstGeom>
          </p:spPr>
        </p:pic>
      </p:grpSp>
      <p:sp>
        <p:nvSpPr>
          <p:cNvPr id="51" name="文本框 50">
            <a:extLst>
              <a:ext uri="{FF2B5EF4-FFF2-40B4-BE49-F238E27FC236}">
                <a16:creationId xmlns:a16="http://schemas.microsoft.com/office/drawing/2014/main" id="{8751F55F-B71B-430C-B1B1-C7836152DD9F}"/>
              </a:ext>
            </a:extLst>
          </p:cNvPr>
          <p:cNvSpPr txBox="1"/>
          <p:nvPr/>
        </p:nvSpPr>
        <p:spPr>
          <a:xfrm>
            <a:off x="8304917" y="1558827"/>
            <a:ext cx="641522" cy="307778"/>
          </a:xfrm>
          <a:prstGeom prst="rect">
            <a:avLst/>
          </a:prstGeom>
          <a:noFill/>
        </p:spPr>
        <p:txBody>
          <a:bodyPr wrap="none" rtlCol="0">
            <a:spAutoFit/>
          </a:bodyPr>
          <a:lstStyle/>
          <a:p>
            <a:r>
              <a:rPr lang="en-US" altLang="zh-CN" sz="1400" b="1" dirty="0">
                <a:solidFill>
                  <a:schemeClr val="bg2">
                    <a:lumMod val="50000"/>
                  </a:schemeClr>
                </a:solidFill>
                <a:latin typeface="Helvetica" panose="020B0604020202020204" pitchFamily="34" charset="0"/>
                <a:cs typeface="Helvetica" panose="020B0604020202020204" pitchFamily="34" charset="0"/>
              </a:rPr>
              <a:t>15:22</a:t>
            </a:r>
            <a:endParaRPr lang="zh-CN" altLang="en-US" sz="1400" b="1" dirty="0">
              <a:solidFill>
                <a:schemeClr val="bg2">
                  <a:lumMod val="50000"/>
                </a:schemeClr>
              </a:solidFill>
              <a:latin typeface="Helvetica" panose="020B0604020202020204" pitchFamily="34" charset="0"/>
              <a:cs typeface="Helvetica" panose="020B0604020202020204" pitchFamily="34" charset="0"/>
            </a:endParaRPr>
          </a:p>
        </p:txBody>
      </p:sp>
      <p:sp>
        <p:nvSpPr>
          <p:cNvPr id="52" name="文本框 51">
            <a:extLst>
              <a:ext uri="{FF2B5EF4-FFF2-40B4-BE49-F238E27FC236}">
                <a16:creationId xmlns:a16="http://schemas.microsoft.com/office/drawing/2014/main" id="{1CBB57FE-528F-44D2-8500-B1DEACC51C44}"/>
              </a:ext>
            </a:extLst>
          </p:cNvPr>
          <p:cNvSpPr txBox="1"/>
          <p:nvPr/>
        </p:nvSpPr>
        <p:spPr>
          <a:xfrm>
            <a:off x="8257106" y="2296199"/>
            <a:ext cx="906016" cy="261610"/>
          </a:xfrm>
          <a:prstGeom prst="rect">
            <a:avLst/>
          </a:prstGeom>
          <a:noFill/>
        </p:spPr>
        <p:txBody>
          <a:bodyPr wrap="none" rtlCol="0">
            <a:spAutoFit/>
          </a:bodyPr>
          <a:lstStyle/>
          <a:p>
            <a:r>
              <a:rPr lang="en-US" altLang="zh-CN" sz="1100" b="1" dirty="0">
                <a:latin typeface="Helvetica" panose="020B0604020202020204" pitchFamily="34" charset="0"/>
                <a:cs typeface="Helvetica" panose="020B0604020202020204" pitchFamily="34" charset="0"/>
              </a:rPr>
              <a:t>8min50sec</a:t>
            </a:r>
            <a:endParaRPr lang="zh-CN" altLang="en-US" sz="1100" b="1" dirty="0">
              <a:latin typeface="Helvetica" panose="020B0604020202020204" pitchFamily="34" charset="0"/>
              <a:cs typeface="Helvetica" panose="020B0604020202020204" pitchFamily="34" charset="0"/>
            </a:endParaRPr>
          </a:p>
        </p:txBody>
      </p:sp>
      <p:sp>
        <p:nvSpPr>
          <p:cNvPr id="53" name="椭圆 52">
            <a:extLst>
              <a:ext uri="{FF2B5EF4-FFF2-40B4-BE49-F238E27FC236}">
                <a16:creationId xmlns:a16="http://schemas.microsoft.com/office/drawing/2014/main" id="{80115071-F5DA-4BDF-9930-54DEFD049E28}"/>
              </a:ext>
            </a:extLst>
          </p:cNvPr>
          <p:cNvSpPr/>
          <p:nvPr/>
        </p:nvSpPr>
        <p:spPr>
          <a:xfrm>
            <a:off x="2852721" y="2544512"/>
            <a:ext cx="97873" cy="978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4" name="椭圆 53">
            <a:extLst>
              <a:ext uri="{FF2B5EF4-FFF2-40B4-BE49-F238E27FC236}">
                <a16:creationId xmlns:a16="http://schemas.microsoft.com/office/drawing/2014/main" id="{FD10FD77-AB3B-4E8A-8B46-A2C9F28554B2}"/>
              </a:ext>
            </a:extLst>
          </p:cNvPr>
          <p:cNvSpPr/>
          <p:nvPr/>
        </p:nvSpPr>
        <p:spPr>
          <a:xfrm>
            <a:off x="3826118" y="2544512"/>
            <a:ext cx="97873" cy="978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55" name="直接连接符 54">
            <a:extLst>
              <a:ext uri="{FF2B5EF4-FFF2-40B4-BE49-F238E27FC236}">
                <a16:creationId xmlns:a16="http://schemas.microsoft.com/office/drawing/2014/main" id="{E37E03AA-E165-4A51-94B9-DA4D2A17375D}"/>
              </a:ext>
            </a:extLst>
          </p:cNvPr>
          <p:cNvCxnSpPr>
            <a:cxnSpLocks/>
            <a:stCxn id="53" idx="4"/>
          </p:cNvCxnSpPr>
          <p:nvPr/>
        </p:nvCxnSpPr>
        <p:spPr>
          <a:xfrm>
            <a:off x="2901658" y="2642386"/>
            <a:ext cx="0" cy="11940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BF13377-25EA-4D58-85FD-50A421D50BC8}"/>
              </a:ext>
            </a:extLst>
          </p:cNvPr>
          <p:cNvCxnSpPr>
            <a:cxnSpLocks/>
          </p:cNvCxnSpPr>
          <p:nvPr/>
        </p:nvCxnSpPr>
        <p:spPr>
          <a:xfrm>
            <a:off x="2902646" y="2795924"/>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DA072B5-566E-4C13-8B3A-F9A152BA5E84}"/>
              </a:ext>
            </a:extLst>
          </p:cNvPr>
          <p:cNvCxnSpPr>
            <a:cxnSpLocks/>
            <a:stCxn id="54" idx="4"/>
          </p:cNvCxnSpPr>
          <p:nvPr/>
        </p:nvCxnSpPr>
        <p:spPr>
          <a:xfrm>
            <a:off x="3875055" y="2642386"/>
            <a:ext cx="0" cy="3676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00CBF56-71CD-4A77-90C4-36B9446F9970}"/>
              </a:ext>
            </a:extLst>
          </p:cNvPr>
          <p:cNvCxnSpPr>
            <a:cxnSpLocks/>
          </p:cNvCxnSpPr>
          <p:nvPr/>
        </p:nvCxnSpPr>
        <p:spPr>
          <a:xfrm>
            <a:off x="3876044" y="2795924"/>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63ABCF49-7F5D-4C64-9AD1-F86D790BD05A}"/>
              </a:ext>
            </a:extLst>
          </p:cNvPr>
          <p:cNvSpPr txBox="1"/>
          <p:nvPr/>
        </p:nvSpPr>
        <p:spPr>
          <a:xfrm>
            <a:off x="3918996" y="2634622"/>
            <a:ext cx="1034622" cy="400110"/>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Playing Game </a:t>
            </a:r>
            <a:r>
              <a:rPr lang="en-US" altLang="zh-CN" sz="1000" b="1" dirty="0">
                <a:solidFill>
                  <a:schemeClr val="bg1">
                    <a:lumMod val="65000"/>
                  </a:schemeClr>
                </a:solidFill>
                <a:latin typeface="Helvetica" panose="020B0604020202020204" pitchFamily="34" charset="0"/>
                <a:cs typeface="Helvetica" panose="020B0604020202020204" pitchFamily="34" charset="0"/>
              </a:rPr>
              <a:t>(42m20s)</a:t>
            </a:r>
            <a:endParaRPr lang="zh-CN" altLang="en-US" sz="1000" b="1" dirty="0">
              <a:solidFill>
                <a:schemeClr val="bg1">
                  <a:lumMod val="65000"/>
                </a:schemeClr>
              </a:solidFill>
              <a:latin typeface="Helvetica" panose="020B0604020202020204" pitchFamily="34" charset="0"/>
              <a:cs typeface="Helvetica" panose="020B0604020202020204" pitchFamily="34" charset="0"/>
            </a:endParaRPr>
          </a:p>
        </p:txBody>
      </p:sp>
      <p:sp>
        <p:nvSpPr>
          <p:cNvPr id="60" name="椭圆 59">
            <a:extLst>
              <a:ext uri="{FF2B5EF4-FFF2-40B4-BE49-F238E27FC236}">
                <a16:creationId xmlns:a16="http://schemas.microsoft.com/office/drawing/2014/main" id="{96F09BC4-CB16-41E0-9809-DCC113422718}"/>
              </a:ext>
            </a:extLst>
          </p:cNvPr>
          <p:cNvSpPr/>
          <p:nvPr/>
        </p:nvSpPr>
        <p:spPr>
          <a:xfrm>
            <a:off x="4905998" y="2544512"/>
            <a:ext cx="97873" cy="978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61" name="直接连接符 60">
            <a:extLst>
              <a:ext uri="{FF2B5EF4-FFF2-40B4-BE49-F238E27FC236}">
                <a16:creationId xmlns:a16="http://schemas.microsoft.com/office/drawing/2014/main" id="{83310182-D61D-4514-BEA3-1C069AC59640}"/>
              </a:ext>
            </a:extLst>
          </p:cNvPr>
          <p:cNvCxnSpPr>
            <a:cxnSpLocks/>
            <a:stCxn id="60" idx="4"/>
          </p:cNvCxnSpPr>
          <p:nvPr/>
        </p:nvCxnSpPr>
        <p:spPr>
          <a:xfrm>
            <a:off x="4954934" y="2642386"/>
            <a:ext cx="0" cy="4721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B0BACBC-16EE-49D1-95C5-A83AE930C805}"/>
              </a:ext>
            </a:extLst>
          </p:cNvPr>
          <p:cNvCxnSpPr>
            <a:cxnSpLocks/>
          </p:cNvCxnSpPr>
          <p:nvPr/>
        </p:nvCxnSpPr>
        <p:spPr>
          <a:xfrm>
            <a:off x="4955922" y="2788455"/>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345C424E-EFD3-40AF-9DDB-66B232275E66}"/>
              </a:ext>
            </a:extLst>
          </p:cNvPr>
          <p:cNvSpPr txBox="1"/>
          <p:nvPr/>
        </p:nvSpPr>
        <p:spPr>
          <a:xfrm>
            <a:off x="5045783" y="2604751"/>
            <a:ext cx="779975" cy="553998"/>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Listening Music</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(1h5m15s)</a:t>
            </a:r>
            <a:endParaRPr lang="zh-CN" altLang="en-US" sz="1000" b="1" dirty="0">
              <a:solidFill>
                <a:schemeClr val="bg1">
                  <a:lumMod val="65000"/>
                </a:schemeClr>
              </a:solidFill>
              <a:latin typeface="Helvetica" panose="020B0604020202020204" pitchFamily="34" charset="0"/>
              <a:cs typeface="Helvetica" panose="020B0604020202020204" pitchFamily="34" charset="0"/>
            </a:endParaRPr>
          </a:p>
        </p:txBody>
      </p:sp>
      <p:sp>
        <p:nvSpPr>
          <p:cNvPr id="64" name="文本框 63">
            <a:extLst>
              <a:ext uri="{FF2B5EF4-FFF2-40B4-BE49-F238E27FC236}">
                <a16:creationId xmlns:a16="http://schemas.microsoft.com/office/drawing/2014/main" id="{C54221BE-93B5-4B69-861E-0996697DC05C}"/>
              </a:ext>
            </a:extLst>
          </p:cNvPr>
          <p:cNvSpPr txBox="1"/>
          <p:nvPr/>
        </p:nvSpPr>
        <p:spPr>
          <a:xfrm>
            <a:off x="2987279" y="3038871"/>
            <a:ext cx="1017944" cy="400110"/>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Playing Game</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(5m40s)</a:t>
            </a:r>
            <a:r>
              <a:rPr lang="en-US" altLang="zh-CN" sz="1000" b="1" dirty="0">
                <a:latin typeface="Helvetica" panose="020B0604020202020204" pitchFamily="34" charset="0"/>
                <a:cs typeface="Helvetica" panose="020B0604020202020204" pitchFamily="34" charset="0"/>
              </a:rPr>
              <a:t> </a:t>
            </a:r>
            <a:endParaRPr lang="zh-CN" altLang="en-US" sz="1000" b="1" dirty="0">
              <a:latin typeface="Helvetica" panose="020B0604020202020204" pitchFamily="34" charset="0"/>
              <a:cs typeface="Helvetica" panose="020B0604020202020204" pitchFamily="34" charset="0"/>
            </a:endParaRPr>
          </a:p>
        </p:txBody>
      </p:sp>
      <p:sp>
        <p:nvSpPr>
          <p:cNvPr id="65" name="椭圆 64">
            <a:extLst>
              <a:ext uri="{FF2B5EF4-FFF2-40B4-BE49-F238E27FC236}">
                <a16:creationId xmlns:a16="http://schemas.microsoft.com/office/drawing/2014/main" id="{1DCE61C3-3F9C-4FC6-96EC-357AD5FCCBBA}"/>
              </a:ext>
            </a:extLst>
          </p:cNvPr>
          <p:cNvSpPr/>
          <p:nvPr/>
        </p:nvSpPr>
        <p:spPr>
          <a:xfrm>
            <a:off x="6110322" y="2544512"/>
            <a:ext cx="97873" cy="978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66" name="直接连接符 65">
            <a:extLst>
              <a:ext uri="{FF2B5EF4-FFF2-40B4-BE49-F238E27FC236}">
                <a16:creationId xmlns:a16="http://schemas.microsoft.com/office/drawing/2014/main" id="{DA66FC29-7D87-4032-B510-4547B15BD86E}"/>
              </a:ext>
            </a:extLst>
          </p:cNvPr>
          <p:cNvCxnSpPr>
            <a:cxnSpLocks/>
            <a:stCxn id="65" idx="4"/>
          </p:cNvCxnSpPr>
          <p:nvPr/>
        </p:nvCxnSpPr>
        <p:spPr>
          <a:xfrm>
            <a:off x="6159259" y="2642386"/>
            <a:ext cx="0" cy="11641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FAF7E4E1-75BC-43F7-8F29-A31CEC3BA7B3}"/>
              </a:ext>
            </a:extLst>
          </p:cNvPr>
          <p:cNvCxnSpPr>
            <a:cxnSpLocks/>
          </p:cNvCxnSpPr>
          <p:nvPr/>
        </p:nvCxnSpPr>
        <p:spPr>
          <a:xfrm>
            <a:off x="6160247" y="2768542"/>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79922A9-A7BB-4591-B02C-0EB6A3852B66}"/>
              </a:ext>
            </a:extLst>
          </p:cNvPr>
          <p:cNvCxnSpPr>
            <a:cxnSpLocks/>
          </p:cNvCxnSpPr>
          <p:nvPr/>
        </p:nvCxnSpPr>
        <p:spPr>
          <a:xfrm>
            <a:off x="6166221" y="3201915"/>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84540788-4E81-4235-8DB8-446C5DA2C1E0}"/>
              </a:ext>
            </a:extLst>
          </p:cNvPr>
          <p:cNvSpPr/>
          <p:nvPr/>
        </p:nvSpPr>
        <p:spPr>
          <a:xfrm>
            <a:off x="7307656" y="2544512"/>
            <a:ext cx="97873" cy="978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70" name="直接连接符 69">
            <a:extLst>
              <a:ext uri="{FF2B5EF4-FFF2-40B4-BE49-F238E27FC236}">
                <a16:creationId xmlns:a16="http://schemas.microsoft.com/office/drawing/2014/main" id="{0A2E6C79-7669-44C2-BD3C-19EB16382CCF}"/>
              </a:ext>
            </a:extLst>
          </p:cNvPr>
          <p:cNvCxnSpPr>
            <a:cxnSpLocks/>
            <a:stCxn id="69" idx="4"/>
          </p:cNvCxnSpPr>
          <p:nvPr/>
        </p:nvCxnSpPr>
        <p:spPr>
          <a:xfrm>
            <a:off x="7356593" y="2642386"/>
            <a:ext cx="0" cy="7559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B3ECD40-CBD2-4A0F-925B-18ED03EC2B76}"/>
              </a:ext>
            </a:extLst>
          </p:cNvPr>
          <p:cNvCxnSpPr>
            <a:cxnSpLocks/>
          </p:cNvCxnSpPr>
          <p:nvPr/>
        </p:nvCxnSpPr>
        <p:spPr>
          <a:xfrm>
            <a:off x="7357581" y="2772525"/>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DE980D7F-776D-4F5E-9328-3E514A87CA27}"/>
              </a:ext>
            </a:extLst>
          </p:cNvPr>
          <p:cNvSpPr txBox="1"/>
          <p:nvPr/>
        </p:nvSpPr>
        <p:spPr>
          <a:xfrm>
            <a:off x="7429519" y="2600767"/>
            <a:ext cx="759065" cy="707886"/>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Watching </a:t>
            </a:r>
          </a:p>
          <a:p>
            <a:r>
              <a:rPr lang="en-US" altLang="zh-CN" sz="1000" b="1" dirty="0">
                <a:latin typeface="Helvetica" panose="020B0604020202020204" pitchFamily="34" charset="0"/>
                <a:cs typeface="Helvetica" panose="020B0604020202020204" pitchFamily="34" charset="0"/>
              </a:rPr>
              <a:t>Video</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(15m30s)</a:t>
            </a:r>
            <a:endParaRPr lang="zh-CN" altLang="en-US" sz="1000" b="1" dirty="0">
              <a:solidFill>
                <a:schemeClr val="bg1">
                  <a:lumMod val="65000"/>
                </a:schemeClr>
              </a:solidFill>
              <a:latin typeface="Helvetica" panose="020B0604020202020204" pitchFamily="34" charset="0"/>
              <a:cs typeface="Helvetica" panose="020B0604020202020204" pitchFamily="34" charset="0"/>
            </a:endParaRPr>
          </a:p>
          <a:p>
            <a:endParaRPr lang="zh-CN" altLang="en-US" sz="1000" b="1" dirty="0">
              <a:latin typeface="Helvetica" panose="020B0604020202020204" pitchFamily="34" charset="0"/>
              <a:cs typeface="Helvetica" panose="020B0604020202020204" pitchFamily="34" charset="0"/>
            </a:endParaRPr>
          </a:p>
        </p:txBody>
      </p:sp>
      <p:cxnSp>
        <p:nvCxnSpPr>
          <p:cNvPr id="73" name="直接连接符 72">
            <a:extLst>
              <a:ext uri="{FF2B5EF4-FFF2-40B4-BE49-F238E27FC236}">
                <a16:creationId xmlns:a16="http://schemas.microsoft.com/office/drawing/2014/main" id="{DA762340-1001-4BA7-B743-E82EF3BD8AE6}"/>
              </a:ext>
            </a:extLst>
          </p:cNvPr>
          <p:cNvCxnSpPr>
            <a:cxnSpLocks/>
          </p:cNvCxnSpPr>
          <p:nvPr/>
        </p:nvCxnSpPr>
        <p:spPr>
          <a:xfrm>
            <a:off x="7357581" y="3201915"/>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678EB30E-03F4-4586-B096-26C27F9AE595}"/>
              </a:ext>
            </a:extLst>
          </p:cNvPr>
          <p:cNvSpPr txBox="1"/>
          <p:nvPr/>
        </p:nvSpPr>
        <p:spPr>
          <a:xfrm>
            <a:off x="7442213" y="3063763"/>
            <a:ext cx="773899" cy="553998"/>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Surfing</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(3m20s)</a:t>
            </a:r>
            <a:endParaRPr lang="zh-CN" altLang="en-US" sz="1000" b="1" dirty="0">
              <a:latin typeface="Helvetica" panose="020B0604020202020204" pitchFamily="34" charset="0"/>
              <a:cs typeface="Helvetica" panose="020B0604020202020204" pitchFamily="34" charset="0"/>
            </a:endParaRPr>
          </a:p>
          <a:p>
            <a:endParaRPr lang="zh-CN" altLang="en-US" sz="1000" b="1" dirty="0">
              <a:latin typeface="Helvetica" panose="020B0604020202020204" pitchFamily="34" charset="0"/>
              <a:cs typeface="Helvetica" panose="020B0604020202020204" pitchFamily="34" charset="0"/>
            </a:endParaRPr>
          </a:p>
        </p:txBody>
      </p:sp>
      <p:cxnSp>
        <p:nvCxnSpPr>
          <p:cNvPr id="75" name="直接连接符 74">
            <a:extLst>
              <a:ext uri="{FF2B5EF4-FFF2-40B4-BE49-F238E27FC236}">
                <a16:creationId xmlns:a16="http://schemas.microsoft.com/office/drawing/2014/main" id="{BAE35C18-D7C5-49F1-82B6-3B5A5BB76680}"/>
              </a:ext>
            </a:extLst>
          </p:cNvPr>
          <p:cNvCxnSpPr>
            <a:cxnSpLocks/>
          </p:cNvCxnSpPr>
          <p:nvPr/>
        </p:nvCxnSpPr>
        <p:spPr>
          <a:xfrm>
            <a:off x="2898913" y="3201915"/>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4674C84F-E572-4C57-AA84-0F4D09CD8FFC}"/>
              </a:ext>
            </a:extLst>
          </p:cNvPr>
          <p:cNvSpPr txBox="1"/>
          <p:nvPr/>
        </p:nvSpPr>
        <p:spPr>
          <a:xfrm>
            <a:off x="2987279" y="2640596"/>
            <a:ext cx="759213" cy="415498"/>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Surfing</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(2m10s)</a:t>
            </a:r>
            <a:endParaRPr lang="zh-CN" altLang="en-US" sz="1000" b="1" dirty="0">
              <a:latin typeface="Helvetica" panose="020B0604020202020204" pitchFamily="34" charset="0"/>
              <a:cs typeface="Helvetica" panose="020B0604020202020204" pitchFamily="34" charset="0"/>
            </a:endParaRPr>
          </a:p>
        </p:txBody>
      </p:sp>
      <p:cxnSp>
        <p:nvCxnSpPr>
          <p:cNvPr id="77" name="直接连接符 76">
            <a:extLst>
              <a:ext uri="{FF2B5EF4-FFF2-40B4-BE49-F238E27FC236}">
                <a16:creationId xmlns:a16="http://schemas.microsoft.com/office/drawing/2014/main" id="{9F218A59-CC5E-4326-837D-3ED1EA17FDCB}"/>
              </a:ext>
            </a:extLst>
          </p:cNvPr>
          <p:cNvCxnSpPr>
            <a:cxnSpLocks/>
          </p:cNvCxnSpPr>
          <p:nvPr/>
        </p:nvCxnSpPr>
        <p:spPr>
          <a:xfrm>
            <a:off x="2906380" y="3586251"/>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9D19A1B9-9959-486C-8809-584FDF537034}"/>
              </a:ext>
            </a:extLst>
          </p:cNvPr>
          <p:cNvSpPr txBox="1"/>
          <p:nvPr/>
        </p:nvSpPr>
        <p:spPr>
          <a:xfrm>
            <a:off x="2987279" y="3439387"/>
            <a:ext cx="1025412" cy="400110"/>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Text Chatting</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(42m20s)</a:t>
            </a:r>
            <a:endParaRPr lang="zh-CN" altLang="en-US" sz="1000" b="1" dirty="0">
              <a:latin typeface="Helvetica" panose="020B0604020202020204" pitchFamily="34" charset="0"/>
              <a:cs typeface="Helvetica" panose="020B0604020202020204" pitchFamily="34" charset="0"/>
            </a:endParaRPr>
          </a:p>
        </p:txBody>
      </p:sp>
      <p:grpSp>
        <p:nvGrpSpPr>
          <p:cNvPr id="79" name="组合 78">
            <a:extLst>
              <a:ext uri="{FF2B5EF4-FFF2-40B4-BE49-F238E27FC236}">
                <a16:creationId xmlns:a16="http://schemas.microsoft.com/office/drawing/2014/main" id="{23E87830-9D76-4E7E-8F69-BF6289EF5DAC}"/>
              </a:ext>
            </a:extLst>
          </p:cNvPr>
          <p:cNvGrpSpPr/>
          <p:nvPr/>
        </p:nvGrpSpPr>
        <p:grpSpPr>
          <a:xfrm>
            <a:off x="6142620" y="1759860"/>
            <a:ext cx="632574" cy="562866"/>
            <a:chOff x="8219122" y="3235643"/>
            <a:chExt cx="752475" cy="702739"/>
          </a:xfrm>
        </p:grpSpPr>
        <p:pic>
          <p:nvPicPr>
            <p:cNvPr id="80" name="图片 79">
              <a:extLst>
                <a:ext uri="{FF2B5EF4-FFF2-40B4-BE49-F238E27FC236}">
                  <a16:creationId xmlns:a16="http://schemas.microsoft.com/office/drawing/2014/main" id="{797B95FB-5025-4526-BA82-FB32AA96FD2C}"/>
                </a:ext>
              </a:extLst>
            </p:cNvPr>
            <p:cNvPicPr>
              <a:picLocks noChangeAspect="1"/>
            </p:cNvPicPr>
            <p:nvPr/>
          </p:nvPicPr>
          <p:blipFill>
            <a:blip r:embed="rId18"/>
            <a:stretch>
              <a:fillRect/>
            </a:stretch>
          </p:blipFill>
          <p:spPr>
            <a:xfrm>
              <a:off x="8219122" y="3235643"/>
              <a:ext cx="752475" cy="634676"/>
            </a:xfrm>
            <a:prstGeom prst="rect">
              <a:avLst/>
            </a:prstGeom>
          </p:spPr>
        </p:pic>
        <p:pic>
          <p:nvPicPr>
            <p:cNvPr id="81" name="图片 80">
              <a:extLst>
                <a:ext uri="{FF2B5EF4-FFF2-40B4-BE49-F238E27FC236}">
                  <a16:creationId xmlns:a16="http://schemas.microsoft.com/office/drawing/2014/main" id="{2ED75C11-D678-4D70-BAE7-31B2A948BAAF}"/>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8262358" y="3275181"/>
              <a:ext cx="663201" cy="663201"/>
            </a:xfrm>
            <a:prstGeom prst="rect">
              <a:avLst/>
            </a:prstGeom>
          </p:spPr>
        </p:pic>
      </p:grpSp>
      <p:sp>
        <p:nvSpPr>
          <p:cNvPr id="82" name="文本框 81">
            <a:extLst>
              <a:ext uri="{FF2B5EF4-FFF2-40B4-BE49-F238E27FC236}">
                <a16:creationId xmlns:a16="http://schemas.microsoft.com/office/drawing/2014/main" id="{576FA7F4-DD2D-470C-88E4-59EE02F25988}"/>
              </a:ext>
            </a:extLst>
          </p:cNvPr>
          <p:cNvSpPr txBox="1"/>
          <p:nvPr/>
        </p:nvSpPr>
        <p:spPr>
          <a:xfrm>
            <a:off x="6248115" y="2599524"/>
            <a:ext cx="823932" cy="400110"/>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Video Call</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(3m20s)</a:t>
            </a:r>
            <a:endParaRPr lang="zh-CN" altLang="en-US" sz="1000" b="1" dirty="0">
              <a:latin typeface="Helvetica" panose="020B0604020202020204" pitchFamily="34" charset="0"/>
              <a:cs typeface="Helvetica" panose="020B0604020202020204" pitchFamily="34" charset="0"/>
            </a:endParaRPr>
          </a:p>
        </p:txBody>
      </p:sp>
      <p:sp>
        <p:nvSpPr>
          <p:cNvPr id="83" name="文本框 82">
            <a:extLst>
              <a:ext uri="{FF2B5EF4-FFF2-40B4-BE49-F238E27FC236}">
                <a16:creationId xmlns:a16="http://schemas.microsoft.com/office/drawing/2014/main" id="{935741C8-704D-4526-8772-7D9D7EDE587C}"/>
              </a:ext>
            </a:extLst>
          </p:cNvPr>
          <p:cNvSpPr txBox="1"/>
          <p:nvPr/>
        </p:nvSpPr>
        <p:spPr>
          <a:xfrm>
            <a:off x="6243635" y="3038871"/>
            <a:ext cx="1038777" cy="400110"/>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Text Chatting</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(2m50s)</a:t>
            </a:r>
            <a:endParaRPr lang="zh-CN" altLang="en-US" sz="1000" b="1" dirty="0">
              <a:latin typeface="Helvetica" panose="020B0604020202020204" pitchFamily="34" charset="0"/>
              <a:cs typeface="Helvetica" panose="020B0604020202020204" pitchFamily="34" charset="0"/>
            </a:endParaRPr>
          </a:p>
        </p:txBody>
      </p:sp>
      <p:cxnSp>
        <p:nvCxnSpPr>
          <p:cNvPr id="84" name="直接连接符 83">
            <a:extLst>
              <a:ext uri="{FF2B5EF4-FFF2-40B4-BE49-F238E27FC236}">
                <a16:creationId xmlns:a16="http://schemas.microsoft.com/office/drawing/2014/main" id="{90595A64-051D-48C0-AFFF-31AA17847498}"/>
              </a:ext>
            </a:extLst>
          </p:cNvPr>
          <p:cNvCxnSpPr>
            <a:cxnSpLocks/>
          </p:cNvCxnSpPr>
          <p:nvPr/>
        </p:nvCxnSpPr>
        <p:spPr>
          <a:xfrm>
            <a:off x="6160247" y="3598697"/>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C344FA85-2FA7-4A7F-8E88-A05DF3E941B9}"/>
              </a:ext>
            </a:extLst>
          </p:cNvPr>
          <p:cNvSpPr txBox="1"/>
          <p:nvPr/>
        </p:nvSpPr>
        <p:spPr>
          <a:xfrm>
            <a:off x="6243635" y="3439387"/>
            <a:ext cx="1067876" cy="415498"/>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Editing Pic</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(6m20s)</a:t>
            </a:r>
            <a:endParaRPr lang="zh-CN" altLang="en-US" sz="1000" b="1" dirty="0">
              <a:latin typeface="Helvetica" panose="020B0604020202020204" pitchFamily="34" charset="0"/>
              <a:cs typeface="Helvetica" panose="020B0604020202020204" pitchFamily="34" charset="0"/>
            </a:endParaRPr>
          </a:p>
        </p:txBody>
      </p:sp>
      <p:sp>
        <p:nvSpPr>
          <p:cNvPr id="86" name="椭圆 85">
            <a:extLst>
              <a:ext uri="{FF2B5EF4-FFF2-40B4-BE49-F238E27FC236}">
                <a16:creationId xmlns:a16="http://schemas.microsoft.com/office/drawing/2014/main" id="{16D0AE92-293F-4114-90D7-0BE363B1F06E}"/>
              </a:ext>
            </a:extLst>
          </p:cNvPr>
          <p:cNvSpPr/>
          <p:nvPr/>
        </p:nvSpPr>
        <p:spPr>
          <a:xfrm>
            <a:off x="8356784" y="2570013"/>
            <a:ext cx="97873" cy="978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87" name="直接连接符 86">
            <a:extLst>
              <a:ext uri="{FF2B5EF4-FFF2-40B4-BE49-F238E27FC236}">
                <a16:creationId xmlns:a16="http://schemas.microsoft.com/office/drawing/2014/main" id="{66C69875-A5B2-4C23-9A04-B5EABDB8556A}"/>
              </a:ext>
            </a:extLst>
          </p:cNvPr>
          <p:cNvCxnSpPr>
            <a:cxnSpLocks/>
            <a:stCxn id="86" idx="4"/>
          </p:cNvCxnSpPr>
          <p:nvPr/>
        </p:nvCxnSpPr>
        <p:spPr>
          <a:xfrm>
            <a:off x="8405721" y="2667886"/>
            <a:ext cx="0" cy="7758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4C6D7796-8EBD-4DC0-B2AE-7218644D05C7}"/>
              </a:ext>
            </a:extLst>
          </p:cNvPr>
          <p:cNvCxnSpPr>
            <a:cxnSpLocks/>
          </p:cNvCxnSpPr>
          <p:nvPr/>
        </p:nvCxnSpPr>
        <p:spPr>
          <a:xfrm>
            <a:off x="8406709" y="2798027"/>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5E76B58D-D224-4F21-B61C-95D50369CAA9}"/>
              </a:ext>
            </a:extLst>
          </p:cNvPr>
          <p:cNvSpPr txBox="1"/>
          <p:nvPr/>
        </p:nvSpPr>
        <p:spPr>
          <a:xfrm>
            <a:off x="8499557" y="2611335"/>
            <a:ext cx="701961" cy="553998"/>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Surfing</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(3m10s)</a:t>
            </a:r>
            <a:endParaRPr lang="zh-CN" altLang="en-US" sz="1000" b="1" dirty="0">
              <a:solidFill>
                <a:schemeClr val="bg1">
                  <a:lumMod val="65000"/>
                </a:schemeClr>
              </a:solidFill>
              <a:latin typeface="Helvetica" panose="020B0604020202020204" pitchFamily="34" charset="0"/>
              <a:cs typeface="Helvetica" panose="020B0604020202020204" pitchFamily="34" charset="0"/>
            </a:endParaRPr>
          </a:p>
          <a:p>
            <a:endParaRPr lang="zh-CN" altLang="en-US" sz="1000" b="1" dirty="0">
              <a:latin typeface="Helvetica" panose="020B0604020202020204" pitchFamily="34" charset="0"/>
              <a:cs typeface="Helvetica" panose="020B0604020202020204" pitchFamily="34" charset="0"/>
            </a:endParaRPr>
          </a:p>
        </p:txBody>
      </p:sp>
      <p:cxnSp>
        <p:nvCxnSpPr>
          <p:cNvPr id="90" name="直接连接符 89">
            <a:extLst>
              <a:ext uri="{FF2B5EF4-FFF2-40B4-BE49-F238E27FC236}">
                <a16:creationId xmlns:a16="http://schemas.microsoft.com/office/drawing/2014/main" id="{54F1CD55-9692-4B30-83FB-8880FE9B6002}"/>
              </a:ext>
            </a:extLst>
          </p:cNvPr>
          <p:cNvCxnSpPr>
            <a:cxnSpLocks/>
          </p:cNvCxnSpPr>
          <p:nvPr/>
        </p:nvCxnSpPr>
        <p:spPr>
          <a:xfrm>
            <a:off x="8406709" y="3232395"/>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3D6613C7-E666-4B80-896D-75A5997861BF}"/>
              </a:ext>
            </a:extLst>
          </p:cNvPr>
          <p:cNvSpPr txBox="1"/>
          <p:nvPr/>
        </p:nvSpPr>
        <p:spPr>
          <a:xfrm>
            <a:off x="8491342" y="3057402"/>
            <a:ext cx="913148" cy="553998"/>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Editing Pic</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(5m40s)</a:t>
            </a:r>
            <a:endParaRPr lang="zh-CN" altLang="en-US" sz="1000" b="1" dirty="0">
              <a:latin typeface="Helvetica" panose="020B0604020202020204" pitchFamily="34" charset="0"/>
              <a:cs typeface="Helvetica" panose="020B0604020202020204" pitchFamily="34" charset="0"/>
            </a:endParaRPr>
          </a:p>
          <a:p>
            <a:endParaRPr lang="zh-CN" altLang="en-US" sz="1000" b="1" dirty="0">
              <a:latin typeface="Helvetica" panose="020B0604020202020204" pitchFamily="34" charset="0"/>
              <a:cs typeface="Helvetica" panose="020B0604020202020204" pitchFamily="34" charset="0"/>
            </a:endParaRPr>
          </a:p>
        </p:txBody>
      </p:sp>
      <p:grpSp>
        <p:nvGrpSpPr>
          <p:cNvPr id="94" name="组合 93">
            <a:extLst>
              <a:ext uri="{FF2B5EF4-FFF2-40B4-BE49-F238E27FC236}">
                <a16:creationId xmlns:a16="http://schemas.microsoft.com/office/drawing/2014/main" id="{466B4A79-E156-4C37-A85D-43337437A290}"/>
              </a:ext>
            </a:extLst>
          </p:cNvPr>
          <p:cNvGrpSpPr/>
          <p:nvPr/>
        </p:nvGrpSpPr>
        <p:grpSpPr>
          <a:xfrm>
            <a:off x="9988278" y="1743928"/>
            <a:ext cx="652487" cy="593979"/>
            <a:chOff x="6324282" y="2471421"/>
            <a:chExt cx="665797" cy="606096"/>
          </a:xfrm>
        </p:grpSpPr>
        <p:pic>
          <p:nvPicPr>
            <p:cNvPr id="95" name="图片 94">
              <a:extLst>
                <a:ext uri="{FF2B5EF4-FFF2-40B4-BE49-F238E27FC236}">
                  <a16:creationId xmlns:a16="http://schemas.microsoft.com/office/drawing/2014/main" id="{EE44C29F-E17B-4350-A749-CF787C2BEB29}"/>
                </a:ext>
              </a:extLst>
            </p:cNvPr>
            <p:cNvPicPr>
              <a:picLocks noChangeAspect="1"/>
            </p:cNvPicPr>
            <p:nvPr/>
          </p:nvPicPr>
          <p:blipFill>
            <a:blip r:embed="rId18"/>
            <a:stretch>
              <a:fillRect/>
            </a:stretch>
          </p:blipFill>
          <p:spPr>
            <a:xfrm>
              <a:off x="6324282" y="2471421"/>
              <a:ext cx="665797" cy="606096"/>
            </a:xfrm>
            <a:prstGeom prst="rect">
              <a:avLst/>
            </a:prstGeom>
          </p:spPr>
        </p:pic>
        <p:pic>
          <p:nvPicPr>
            <p:cNvPr id="96" name="图片 95">
              <a:extLst>
                <a:ext uri="{FF2B5EF4-FFF2-40B4-BE49-F238E27FC236}">
                  <a16:creationId xmlns:a16="http://schemas.microsoft.com/office/drawing/2014/main" id="{F92FDA9B-5D43-4D68-829B-C64A6704F8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2090" y="2546493"/>
              <a:ext cx="488073" cy="488073"/>
            </a:xfrm>
            <a:prstGeom prst="rect">
              <a:avLst/>
            </a:prstGeom>
          </p:spPr>
        </p:pic>
      </p:grpSp>
      <p:sp>
        <p:nvSpPr>
          <p:cNvPr id="97" name="文本框 96">
            <a:extLst>
              <a:ext uri="{FF2B5EF4-FFF2-40B4-BE49-F238E27FC236}">
                <a16:creationId xmlns:a16="http://schemas.microsoft.com/office/drawing/2014/main" id="{292A0250-2B6A-46FC-AF4D-E47DB1BD07E5}"/>
              </a:ext>
            </a:extLst>
          </p:cNvPr>
          <p:cNvSpPr txBox="1"/>
          <p:nvPr/>
        </p:nvSpPr>
        <p:spPr>
          <a:xfrm>
            <a:off x="9659245" y="1534443"/>
            <a:ext cx="641522" cy="307777"/>
          </a:xfrm>
          <a:prstGeom prst="rect">
            <a:avLst/>
          </a:prstGeom>
          <a:noFill/>
        </p:spPr>
        <p:txBody>
          <a:bodyPr wrap="none" rtlCol="0">
            <a:spAutoFit/>
          </a:bodyPr>
          <a:lstStyle/>
          <a:p>
            <a:r>
              <a:rPr lang="en-US" altLang="zh-CN" sz="1400" b="1" dirty="0">
                <a:solidFill>
                  <a:schemeClr val="bg2">
                    <a:lumMod val="50000"/>
                  </a:schemeClr>
                </a:solidFill>
                <a:latin typeface="Helvetica" panose="020B0604020202020204" pitchFamily="34" charset="0"/>
                <a:cs typeface="Helvetica" panose="020B0604020202020204" pitchFamily="34" charset="0"/>
              </a:rPr>
              <a:t>15:56</a:t>
            </a:r>
            <a:endParaRPr lang="zh-CN" altLang="en-US" sz="1400" b="1" dirty="0">
              <a:solidFill>
                <a:schemeClr val="bg2">
                  <a:lumMod val="50000"/>
                </a:schemeClr>
              </a:solidFill>
              <a:latin typeface="Helvetica" panose="020B0604020202020204" pitchFamily="34" charset="0"/>
              <a:cs typeface="Helvetica" panose="020B0604020202020204" pitchFamily="34" charset="0"/>
            </a:endParaRPr>
          </a:p>
        </p:txBody>
      </p:sp>
      <p:sp>
        <p:nvSpPr>
          <p:cNvPr id="98" name="文本框 97">
            <a:extLst>
              <a:ext uri="{FF2B5EF4-FFF2-40B4-BE49-F238E27FC236}">
                <a16:creationId xmlns:a16="http://schemas.microsoft.com/office/drawing/2014/main" id="{EA012A3B-E34B-41F8-A8F6-C61B7995E69F}"/>
              </a:ext>
            </a:extLst>
          </p:cNvPr>
          <p:cNvSpPr txBox="1"/>
          <p:nvPr/>
        </p:nvSpPr>
        <p:spPr>
          <a:xfrm>
            <a:off x="9242626" y="1125490"/>
            <a:ext cx="1963999" cy="338554"/>
          </a:xfrm>
          <a:prstGeom prst="rect">
            <a:avLst/>
          </a:prstGeom>
          <a:noFill/>
        </p:spPr>
        <p:txBody>
          <a:bodyPr wrap="none" rtlCol="0">
            <a:spAutoFit/>
          </a:bodyPr>
          <a:lstStyle/>
          <a:p>
            <a:r>
              <a:rPr lang="en-US" altLang="zh-CN" sz="1600" b="1" i="1" dirty="0">
                <a:solidFill>
                  <a:schemeClr val="accent2">
                    <a:lumMod val="75000"/>
                  </a:schemeClr>
                </a:solidFill>
                <a:latin typeface="Helvetica" panose="020B0604020202020204" pitchFamily="34" charset="0"/>
                <a:cs typeface="Helvetica" panose="020B0604020202020204" pitchFamily="34" charset="0"/>
              </a:rPr>
              <a:t>Split-screen mode</a:t>
            </a:r>
            <a:endParaRPr lang="zh-CN" altLang="en-US" sz="1600" b="1" i="1" dirty="0">
              <a:solidFill>
                <a:schemeClr val="accent2">
                  <a:lumMod val="75000"/>
                </a:schemeClr>
              </a:solidFill>
              <a:latin typeface="Helvetica" panose="020B0604020202020204" pitchFamily="34" charset="0"/>
              <a:cs typeface="Helvetica" panose="020B0604020202020204" pitchFamily="34" charset="0"/>
            </a:endParaRPr>
          </a:p>
        </p:txBody>
      </p:sp>
      <p:sp>
        <p:nvSpPr>
          <p:cNvPr id="99" name="文本框 98">
            <a:extLst>
              <a:ext uri="{FF2B5EF4-FFF2-40B4-BE49-F238E27FC236}">
                <a16:creationId xmlns:a16="http://schemas.microsoft.com/office/drawing/2014/main" id="{1D7E746F-14ED-49EF-8307-1F5B0EBF0080}"/>
              </a:ext>
            </a:extLst>
          </p:cNvPr>
          <p:cNvSpPr txBox="1"/>
          <p:nvPr/>
        </p:nvSpPr>
        <p:spPr>
          <a:xfrm>
            <a:off x="4578032" y="998490"/>
            <a:ext cx="1552028" cy="584775"/>
          </a:xfrm>
          <a:prstGeom prst="rect">
            <a:avLst/>
          </a:prstGeom>
          <a:noFill/>
        </p:spPr>
        <p:txBody>
          <a:bodyPr wrap="none" rtlCol="0">
            <a:spAutoFit/>
          </a:bodyPr>
          <a:lstStyle/>
          <a:p>
            <a:r>
              <a:rPr lang="en-US" altLang="zh-CN" sz="1600" b="1" i="1" dirty="0">
                <a:solidFill>
                  <a:schemeClr val="accent1"/>
                </a:solidFill>
                <a:latin typeface="Helvetica" panose="020B0604020202020204" pitchFamily="34" charset="0"/>
                <a:cs typeface="Helvetica" panose="020B0604020202020204" pitchFamily="34" charset="0"/>
              </a:rPr>
              <a:t>Background</a:t>
            </a:r>
          </a:p>
          <a:p>
            <a:r>
              <a:rPr lang="en-US" altLang="zh-CN" sz="1600" b="1" i="1" dirty="0">
                <a:solidFill>
                  <a:schemeClr val="accent1"/>
                </a:solidFill>
                <a:latin typeface="Helvetica" panose="020B0604020202020204" pitchFamily="34" charset="0"/>
                <a:cs typeface="Helvetica" panose="020B0604020202020204" pitchFamily="34" charset="0"/>
              </a:rPr>
              <a:t>running mode</a:t>
            </a:r>
            <a:endParaRPr lang="zh-CN" altLang="en-US" sz="1600" b="1" i="1" dirty="0">
              <a:solidFill>
                <a:schemeClr val="accent1"/>
              </a:solidFill>
              <a:latin typeface="Helvetica" panose="020B0604020202020204" pitchFamily="34" charset="0"/>
              <a:cs typeface="Helvetica" panose="020B0604020202020204" pitchFamily="34" charset="0"/>
            </a:endParaRPr>
          </a:p>
        </p:txBody>
      </p:sp>
      <p:sp>
        <p:nvSpPr>
          <p:cNvPr id="100" name="椭圆 99">
            <a:extLst>
              <a:ext uri="{FF2B5EF4-FFF2-40B4-BE49-F238E27FC236}">
                <a16:creationId xmlns:a16="http://schemas.microsoft.com/office/drawing/2014/main" id="{950C94AD-DB3D-43FE-9F4A-4924B3862AE2}"/>
              </a:ext>
            </a:extLst>
          </p:cNvPr>
          <p:cNvSpPr/>
          <p:nvPr/>
        </p:nvSpPr>
        <p:spPr>
          <a:xfrm>
            <a:off x="9503018" y="2567372"/>
            <a:ext cx="97873" cy="978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01" name="直接连接符 100">
            <a:extLst>
              <a:ext uri="{FF2B5EF4-FFF2-40B4-BE49-F238E27FC236}">
                <a16:creationId xmlns:a16="http://schemas.microsoft.com/office/drawing/2014/main" id="{7BC702BE-6447-4AC0-BB09-3985149AFFA4}"/>
              </a:ext>
            </a:extLst>
          </p:cNvPr>
          <p:cNvCxnSpPr>
            <a:cxnSpLocks/>
            <a:stCxn id="100" idx="4"/>
          </p:cNvCxnSpPr>
          <p:nvPr/>
        </p:nvCxnSpPr>
        <p:spPr>
          <a:xfrm>
            <a:off x="9551955" y="2665246"/>
            <a:ext cx="0" cy="3676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6F57201E-25E1-478B-98E2-CB87287F57E3}"/>
              </a:ext>
            </a:extLst>
          </p:cNvPr>
          <p:cNvSpPr txBox="1"/>
          <p:nvPr/>
        </p:nvSpPr>
        <p:spPr>
          <a:xfrm>
            <a:off x="9636536" y="2586362"/>
            <a:ext cx="734284" cy="553998"/>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Playing </a:t>
            </a:r>
          </a:p>
          <a:p>
            <a:r>
              <a:rPr lang="en-US" altLang="zh-CN" sz="1000" b="1" dirty="0">
                <a:latin typeface="Helvetica" panose="020B0604020202020204" pitchFamily="34" charset="0"/>
                <a:cs typeface="Helvetica" panose="020B0604020202020204" pitchFamily="34" charset="0"/>
              </a:rPr>
              <a:t>Game </a:t>
            </a:r>
            <a:r>
              <a:rPr lang="en-US" altLang="zh-CN" sz="1000" b="1" dirty="0">
                <a:solidFill>
                  <a:schemeClr val="bg1">
                    <a:lumMod val="65000"/>
                  </a:schemeClr>
                </a:solidFill>
                <a:latin typeface="Helvetica" panose="020B0604020202020204" pitchFamily="34" charset="0"/>
                <a:cs typeface="Helvetica" panose="020B0604020202020204" pitchFamily="34" charset="0"/>
              </a:rPr>
              <a:t>(22m50s)</a:t>
            </a:r>
            <a:endParaRPr lang="zh-CN" altLang="en-US" sz="1000" b="1" dirty="0">
              <a:solidFill>
                <a:schemeClr val="bg1">
                  <a:lumMod val="65000"/>
                </a:schemeClr>
              </a:solidFill>
              <a:latin typeface="Helvetica" panose="020B0604020202020204" pitchFamily="34" charset="0"/>
              <a:cs typeface="Helvetica" panose="020B0604020202020204" pitchFamily="34" charset="0"/>
            </a:endParaRPr>
          </a:p>
        </p:txBody>
      </p:sp>
      <p:cxnSp>
        <p:nvCxnSpPr>
          <p:cNvPr id="103" name="直接连接符 102">
            <a:extLst>
              <a:ext uri="{FF2B5EF4-FFF2-40B4-BE49-F238E27FC236}">
                <a16:creationId xmlns:a16="http://schemas.microsoft.com/office/drawing/2014/main" id="{2E047A1E-5E3E-4BBB-A8BB-046BAD85B9AB}"/>
              </a:ext>
            </a:extLst>
          </p:cNvPr>
          <p:cNvCxnSpPr>
            <a:cxnSpLocks/>
          </p:cNvCxnSpPr>
          <p:nvPr/>
        </p:nvCxnSpPr>
        <p:spPr>
          <a:xfrm>
            <a:off x="9553322" y="2737655"/>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6C1FF01C-4AA1-42F7-B10D-E119BC3576CE}"/>
              </a:ext>
            </a:extLst>
          </p:cNvPr>
          <p:cNvSpPr/>
          <p:nvPr/>
        </p:nvSpPr>
        <p:spPr>
          <a:xfrm>
            <a:off x="10261676" y="2562292"/>
            <a:ext cx="97873" cy="9787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05" name="直接连接符 104">
            <a:extLst>
              <a:ext uri="{FF2B5EF4-FFF2-40B4-BE49-F238E27FC236}">
                <a16:creationId xmlns:a16="http://schemas.microsoft.com/office/drawing/2014/main" id="{9AFB4595-398F-4974-A75F-7659D7320AE3}"/>
              </a:ext>
            </a:extLst>
          </p:cNvPr>
          <p:cNvCxnSpPr>
            <a:cxnSpLocks/>
            <a:stCxn id="104" idx="4"/>
          </p:cNvCxnSpPr>
          <p:nvPr/>
        </p:nvCxnSpPr>
        <p:spPr>
          <a:xfrm>
            <a:off x="10310613" y="2660165"/>
            <a:ext cx="0" cy="3751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9367F451-89AD-423D-9FC0-5E4D318D88CD}"/>
              </a:ext>
            </a:extLst>
          </p:cNvPr>
          <p:cNvCxnSpPr>
            <a:cxnSpLocks/>
          </p:cNvCxnSpPr>
          <p:nvPr/>
        </p:nvCxnSpPr>
        <p:spPr>
          <a:xfrm>
            <a:off x="10311601" y="2747125"/>
            <a:ext cx="1194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00BB5AC5-0F35-475A-B35D-FC0530E67DAC}"/>
              </a:ext>
            </a:extLst>
          </p:cNvPr>
          <p:cNvSpPr txBox="1"/>
          <p:nvPr/>
        </p:nvSpPr>
        <p:spPr>
          <a:xfrm>
            <a:off x="10406156" y="2566042"/>
            <a:ext cx="1034622" cy="553998"/>
          </a:xfrm>
          <a:prstGeom prst="rect">
            <a:avLst/>
          </a:prstGeom>
          <a:noFill/>
        </p:spPr>
        <p:txBody>
          <a:bodyPr wrap="square" rtlCol="0">
            <a:spAutoFit/>
          </a:bodyPr>
          <a:lstStyle/>
          <a:p>
            <a:r>
              <a:rPr lang="en-US" altLang="zh-CN" sz="1000" b="1" dirty="0">
                <a:latin typeface="Helvetica" panose="020B0604020202020204" pitchFamily="34" charset="0"/>
                <a:cs typeface="Helvetica" panose="020B0604020202020204" pitchFamily="34" charset="0"/>
              </a:rPr>
              <a:t>Surfing</a:t>
            </a:r>
          </a:p>
          <a:p>
            <a:r>
              <a:rPr lang="en-US" altLang="zh-CN" sz="1000" b="1" dirty="0">
                <a:latin typeface="Helvetica" panose="020B0604020202020204" pitchFamily="34" charset="0"/>
                <a:cs typeface="Helvetica" panose="020B0604020202020204" pitchFamily="34" charset="0"/>
              </a:rPr>
              <a:t>Websites</a:t>
            </a:r>
          </a:p>
          <a:p>
            <a:r>
              <a:rPr lang="en-US" altLang="zh-CN" sz="1000" b="1" dirty="0">
                <a:solidFill>
                  <a:schemeClr val="bg1">
                    <a:lumMod val="65000"/>
                  </a:schemeClr>
                </a:solidFill>
                <a:latin typeface="Helvetica" panose="020B0604020202020204" pitchFamily="34" charset="0"/>
                <a:cs typeface="Helvetica" panose="020B0604020202020204" pitchFamily="34" charset="0"/>
              </a:rPr>
              <a:t>(22m50s)</a:t>
            </a:r>
            <a:endParaRPr lang="zh-CN" altLang="en-US" sz="1000" b="1" dirty="0">
              <a:solidFill>
                <a:schemeClr val="bg1">
                  <a:lumMod val="65000"/>
                </a:schemeClr>
              </a:solidFill>
              <a:latin typeface="Helvetica" panose="020B0604020202020204" pitchFamily="34" charset="0"/>
              <a:cs typeface="Helvetica" panose="020B0604020202020204" pitchFamily="34" charset="0"/>
            </a:endParaRPr>
          </a:p>
        </p:txBody>
      </p:sp>
      <p:pic>
        <p:nvPicPr>
          <p:cNvPr id="112" name="图片 111">
            <a:extLst>
              <a:ext uri="{FF2B5EF4-FFF2-40B4-BE49-F238E27FC236}">
                <a16:creationId xmlns:a16="http://schemas.microsoft.com/office/drawing/2014/main" id="{6D9EE020-9F77-4DFD-8C6C-F93AC8C839AD}"/>
              </a:ext>
            </a:extLst>
          </p:cNvPr>
          <p:cNvPicPr>
            <a:picLocks noChangeAspect="1"/>
          </p:cNvPicPr>
          <p:nvPr/>
        </p:nvPicPr>
        <p:blipFill>
          <a:blip r:embed="rId19"/>
          <a:stretch>
            <a:fillRect/>
          </a:stretch>
        </p:blipFill>
        <p:spPr>
          <a:xfrm>
            <a:off x="9390698" y="1752600"/>
            <a:ext cx="599339" cy="580707"/>
          </a:xfrm>
          <a:prstGeom prst="rect">
            <a:avLst/>
          </a:prstGeom>
        </p:spPr>
      </p:pic>
    </p:spTree>
    <p:custDataLst>
      <p:tags r:id="rId1"/>
    </p:custDataLst>
    <p:extLst>
      <p:ext uri="{BB962C8B-B14F-4D97-AF65-F5344CB8AC3E}">
        <p14:creationId xmlns:p14="http://schemas.microsoft.com/office/powerpoint/2010/main" val="3821480972"/>
      </p:ext>
    </p:extLst>
  </p:cSld>
  <p:clrMapOvr>
    <a:masterClrMapping/>
  </p:clrMapOvr>
  <mc:AlternateContent xmlns:mc="http://schemas.openxmlformats.org/markup-compatibility/2006" xmlns:p14="http://schemas.microsoft.com/office/powerpoint/2010/main">
    <mc:Choice Requires="p14">
      <p:transition spd="slow" p14:dur="2000" advTm="48460"/>
    </mc:Choice>
    <mc:Fallback xmlns="">
      <p:transition spd="slow" advTm="48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EF373E-E1B6-EA49-8263-BC5DA222A673}"/>
              </a:ext>
            </a:extLst>
          </p:cNvPr>
          <p:cNvSpPr txBox="1">
            <a:spLocks/>
          </p:cNvSpPr>
          <p:nvPr/>
        </p:nvSpPr>
        <p:spPr>
          <a:xfrm>
            <a:off x="1333218" y="1267951"/>
            <a:ext cx="9350022" cy="3974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Background and Motivation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Related Works and Limitations</a:t>
            </a:r>
          </a:p>
          <a:p>
            <a:pPr marL="0" indent="0">
              <a:buNone/>
            </a:pPr>
            <a:r>
              <a:rPr lang="en-US" altLang="zh-CN" sz="3600" b="1" dirty="0">
                <a:latin typeface="Calibri" panose="020F0502020204030204" pitchFamily="34" charset="0"/>
                <a:cs typeface="Calibri" panose="020F0502020204030204" pitchFamily="34" charset="0"/>
              </a:rPr>
              <a:t>Preliminary Analysis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System Design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Evaluation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Conclusion</a:t>
            </a:r>
          </a:p>
          <a:p>
            <a:pPr marL="0" indent="0">
              <a:buNone/>
            </a:pPr>
            <a:endParaRPr lang="en-US" altLang="zh-CN" sz="3600" b="1" dirty="0"/>
          </a:p>
        </p:txBody>
      </p:sp>
      <p:sp>
        <p:nvSpPr>
          <p:cNvPr id="5" name="Rectangle 4">
            <a:extLst>
              <a:ext uri="{FF2B5EF4-FFF2-40B4-BE49-F238E27FC236}">
                <a16:creationId xmlns:a16="http://schemas.microsoft.com/office/drawing/2014/main" id="{03F863FE-6E63-D244-B493-92AB0FCE5AA6}"/>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lnSpc>
                <a:spcPct val="100000"/>
              </a:lnSpc>
              <a:spcBef>
                <a:spcPts val="0"/>
              </a:spcBef>
            </a:pPr>
            <a:r>
              <a:rPr lang="en-US" sz="4400" b="1" dirty="0">
                <a:solidFill>
                  <a:schemeClr val="bg1">
                    <a:lumMod val="95000"/>
                  </a:schemeClr>
                </a:solidFill>
                <a:latin typeface="Calibri" panose="020F0502020204030204" pitchFamily="34" charset="0"/>
                <a:cs typeface="Calibri" panose="020F0502020204030204" pitchFamily="34" charset="0"/>
              </a:rPr>
              <a:t>Outline</a:t>
            </a:r>
          </a:p>
        </p:txBody>
      </p:sp>
    </p:spTree>
    <p:extLst>
      <p:ext uri="{BB962C8B-B14F-4D97-AF65-F5344CB8AC3E}">
        <p14:creationId xmlns:p14="http://schemas.microsoft.com/office/powerpoint/2010/main" val="4054302908"/>
      </p:ext>
    </p:extLst>
  </p:cSld>
  <p:clrMapOvr>
    <a:masterClrMapping/>
  </p:clrMapOvr>
  <mc:AlternateContent xmlns:mc="http://schemas.openxmlformats.org/markup-compatibility/2006" xmlns:p14="http://schemas.microsoft.com/office/powerpoint/2010/main">
    <mc:Choice Requires="p14">
      <p:transition spd="slow" p14:dur="2000" advTm="11771"/>
    </mc:Choice>
    <mc:Fallback xmlns="">
      <p:transition spd="slow" advTm="1177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2C6CB131-05F3-4358-B210-E6F4F681B234}"/>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Preliminary experiment I —— </a:t>
            </a:r>
            <a:r>
              <a:rPr kumimoji="0" lang="en-US" altLang="zh-CN" sz="4000" b="1" i="0" u="sng" strike="noStrike" kern="0" cap="none" spc="0" normalizeH="0" baseline="0" noProof="0" dirty="0">
                <a:ln>
                  <a:noFill/>
                </a:ln>
                <a:solidFill>
                  <a:srgbClr val="FFFFFF">
                    <a:lumMod val="95000"/>
                  </a:srgbClr>
                </a:solidFill>
                <a:effectLst/>
                <a:uLnTx/>
                <a:uFillTx/>
                <a:latin typeface="Avenir Next"/>
                <a:sym typeface="Avenir Next"/>
              </a:rPr>
              <a:t>app &amp; in-app service</a:t>
            </a:r>
          </a:p>
        </p:txBody>
      </p:sp>
      <p:pic>
        <p:nvPicPr>
          <p:cNvPr id="15" name="图片 14">
            <a:extLst>
              <a:ext uri="{FF2B5EF4-FFF2-40B4-BE49-F238E27FC236}">
                <a16:creationId xmlns:a16="http://schemas.microsoft.com/office/drawing/2014/main" id="{6187C387-3121-4E19-8C23-6A622947C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73" y="1135782"/>
            <a:ext cx="789709" cy="789709"/>
          </a:xfrm>
          <a:prstGeom prst="rect">
            <a:avLst/>
          </a:prstGeom>
        </p:spPr>
      </p:pic>
      <p:sp>
        <p:nvSpPr>
          <p:cNvPr id="24" name="文本框 23">
            <a:extLst>
              <a:ext uri="{FF2B5EF4-FFF2-40B4-BE49-F238E27FC236}">
                <a16:creationId xmlns:a16="http://schemas.microsoft.com/office/drawing/2014/main" id="{E7DBD6B1-F826-496A-A5EA-19711812DB25}"/>
              </a:ext>
            </a:extLst>
          </p:cNvPr>
          <p:cNvSpPr txBox="1"/>
          <p:nvPr/>
        </p:nvSpPr>
        <p:spPr>
          <a:xfrm>
            <a:off x="104171" y="1969623"/>
            <a:ext cx="1007007" cy="707886"/>
          </a:xfrm>
          <a:prstGeom prst="rect">
            <a:avLst/>
          </a:prstGeom>
          <a:noFill/>
        </p:spPr>
        <p:txBody>
          <a:bodyPr wrap="none" rtlCol="0">
            <a:spAutoFit/>
          </a:bodyPr>
          <a:lstStyle/>
          <a:p>
            <a:pPr algn="ctr"/>
            <a:r>
              <a:rPr lang="en-US" altLang="zh-CN" sz="2000" b="1" kern="0" dirty="0">
                <a:latin typeface="Avenir Next"/>
              </a:rPr>
              <a:t>App 1:</a:t>
            </a:r>
            <a:br>
              <a:rPr lang="en-US" altLang="zh-CN" sz="2000" b="1" kern="0" dirty="0">
                <a:latin typeface="Avenir Next"/>
              </a:rPr>
            </a:br>
            <a:r>
              <a:rPr lang="en-US" altLang="zh-CN" sz="2000" b="1" kern="0" dirty="0" err="1">
                <a:latin typeface="Avenir Next"/>
              </a:rPr>
              <a:t>Wechat</a:t>
            </a:r>
            <a:endParaRPr lang="zh-CN" altLang="en-US" sz="2000" b="1" kern="0" dirty="0">
              <a:latin typeface="Avenir Next"/>
            </a:endParaRPr>
          </a:p>
        </p:txBody>
      </p:sp>
      <p:grpSp>
        <p:nvGrpSpPr>
          <p:cNvPr id="6148" name="组合 6147">
            <a:extLst>
              <a:ext uri="{FF2B5EF4-FFF2-40B4-BE49-F238E27FC236}">
                <a16:creationId xmlns:a16="http://schemas.microsoft.com/office/drawing/2014/main" id="{7C2D06F9-2ABD-4741-983B-E797736ED449}"/>
              </a:ext>
            </a:extLst>
          </p:cNvPr>
          <p:cNvGrpSpPr/>
          <p:nvPr/>
        </p:nvGrpSpPr>
        <p:grpSpPr>
          <a:xfrm>
            <a:off x="2838765" y="789007"/>
            <a:ext cx="1262446" cy="2931402"/>
            <a:chOff x="2973847" y="789007"/>
            <a:chExt cx="1262446" cy="2931402"/>
          </a:xfrm>
        </p:grpSpPr>
        <p:pic>
          <p:nvPicPr>
            <p:cNvPr id="21" name="图片 20">
              <a:extLst>
                <a:ext uri="{FF2B5EF4-FFF2-40B4-BE49-F238E27FC236}">
                  <a16:creationId xmlns:a16="http://schemas.microsoft.com/office/drawing/2014/main" id="{EB62175C-9ACA-49D6-B1FA-F3E647A53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1293" y="1560409"/>
              <a:ext cx="1215000" cy="2160000"/>
            </a:xfrm>
            <a:prstGeom prst="rect">
              <a:avLst/>
            </a:prstGeom>
          </p:spPr>
        </p:pic>
        <p:sp>
          <p:nvSpPr>
            <p:cNvPr id="27" name="文本框 26">
              <a:extLst>
                <a:ext uri="{FF2B5EF4-FFF2-40B4-BE49-F238E27FC236}">
                  <a16:creationId xmlns:a16="http://schemas.microsoft.com/office/drawing/2014/main" id="{26178145-4196-4E38-A627-CA61E7C305DE}"/>
                </a:ext>
              </a:extLst>
            </p:cNvPr>
            <p:cNvSpPr txBox="1"/>
            <p:nvPr/>
          </p:nvSpPr>
          <p:spPr>
            <a:xfrm>
              <a:off x="2973847" y="789007"/>
              <a:ext cx="1197765" cy="707886"/>
            </a:xfrm>
            <a:prstGeom prst="rect">
              <a:avLst/>
            </a:prstGeom>
            <a:noFill/>
          </p:spPr>
          <p:txBody>
            <a:bodyPr wrap="none" rtlCol="0">
              <a:spAutoFit/>
            </a:bodyPr>
            <a:lstStyle/>
            <a:p>
              <a:pPr algn="ctr"/>
              <a:r>
                <a:rPr lang="en-US" altLang="zh-CN" sz="2000" b="1" i="1" kern="0" dirty="0">
                  <a:latin typeface="Avenir Next"/>
                </a:rPr>
                <a:t>Surfing</a:t>
              </a:r>
            </a:p>
            <a:p>
              <a:pPr algn="ctr"/>
              <a:r>
                <a:rPr lang="en-US" altLang="zh-CN" sz="2000" b="1" i="1" kern="0" dirty="0">
                  <a:latin typeface="Avenir Next"/>
                </a:rPr>
                <a:t>moments</a:t>
              </a:r>
              <a:endParaRPr lang="zh-CN" altLang="en-US" sz="2000" b="1" i="1" kern="0" dirty="0">
                <a:latin typeface="Avenir Next"/>
              </a:endParaRPr>
            </a:p>
          </p:txBody>
        </p:sp>
      </p:grpSp>
      <p:grpSp>
        <p:nvGrpSpPr>
          <p:cNvPr id="6149" name="组合 6148">
            <a:extLst>
              <a:ext uri="{FF2B5EF4-FFF2-40B4-BE49-F238E27FC236}">
                <a16:creationId xmlns:a16="http://schemas.microsoft.com/office/drawing/2014/main" id="{31775A9B-5604-4491-9717-59A6573C5A66}"/>
              </a:ext>
            </a:extLst>
          </p:cNvPr>
          <p:cNvGrpSpPr/>
          <p:nvPr/>
        </p:nvGrpSpPr>
        <p:grpSpPr>
          <a:xfrm>
            <a:off x="4349094" y="789007"/>
            <a:ext cx="1215000" cy="2931402"/>
            <a:chOff x="4421830" y="789007"/>
            <a:chExt cx="1215000" cy="2931402"/>
          </a:xfrm>
        </p:grpSpPr>
        <p:pic>
          <p:nvPicPr>
            <p:cNvPr id="23" name="图片 22">
              <a:extLst>
                <a:ext uri="{FF2B5EF4-FFF2-40B4-BE49-F238E27FC236}">
                  <a16:creationId xmlns:a16="http://schemas.microsoft.com/office/drawing/2014/main" id="{DD718D58-3C7C-4368-802F-AC1B62FDE7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1830" y="1560409"/>
              <a:ext cx="1215000" cy="2160000"/>
            </a:xfrm>
            <a:prstGeom prst="rect">
              <a:avLst/>
            </a:prstGeom>
          </p:spPr>
        </p:pic>
        <p:sp>
          <p:nvSpPr>
            <p:cNvPr id="29" name="文本框 28">
              <a:extLst>
                <a:ext uri="{FF2B5EF4-FFF2-40B4-BE49-F238E27FC236}">
                  <a16:creationId xmlns:a16="http://schemas.microsoft.com/office/drawing/2014/main" id="{F2F9A5AB-37BB-4487-86D5-F7960D597C9F}"/>
                </a:ext>
              </a:extLst>
            </p:cNvPr>
            <p:cNvSpPr txBox="1"/>
            <p:nvPr/>
          </p:nvSpPr>
          <p:spPr>
            <a:xfrm>
              <a:off x="4566829" y="789007"/>
              <a:ext cx="881973" cy="707886"/>
            </a:xfrm>
            <a:prstGeom prst="rect">
              <a:avLst/>
            </a:prstGeom>
            <a:noFill/>
          </p:spPr>
          <p:txBody>
            <a:bodyPr wrap="none" rtlCol="0">
              <a:spAutoFit/>
            </a:bodyPr>
            <a:lstStyle/>
            <a:p>
              <a:pPr algn="ctr"/>
              <a:r>
                <a:rPr lang="en-US" altLang="zh-CN" sz="2000" b="1" i="1" kern="0" dirty="0">
                  <a:latin typeface="Avenir Next"/>
                </a:rPr>
                <a:t>Video</a:t>
              </a:r>
            </a:p>
            <a:p>
              <a:pPr algn="ctr"/>
              <a:r>
                <a:rPr lang="en-US" altLang="zh-CN" sz="2000" b="1" i="1" kern="0" dirty="0">
                  <a:latin typeface="Avenir Next"/>
                </a:rPr>
                <a:t>calling</a:t>
              </a:r>
              <a:endParaRPr lang="zh-CN" altLang="en-US" sz="2000" b="1" i="1" kern="0" dirty="0">
                <a:latin typeface="Avenir Next"/>
              </a:endParaRPr>
            </a:p>
          </p:txBody>
        </p:sp>
      </p:grpSp>
      <p:grpSp>
        <p:nvGrpSpPr>
          <p:cNvPr id="6147" name="组合 6146">
            <a:extLst>
              <a:ext uri="{FF2B5EF4-FFF2-40B4-BE49-F238E27FC236}">
                <a16:creationId xmlns:a16="http://schemas.microsoft.com/office/drawing/2014/main" id="{AB7D74BF-8AD7-483A-8333-05606D951E3B}"/>
              </a:ext>
            </a:extLst>
          </p:cNvPr>
          <p:cNvGrpSpPr/>
          <p:nvPr/>
        </p:nvGrpSpPr>
        <p:grpSpPr>
          <a:xfrm>
            <a:off x="1413209" y="789007"/>
            <a:ext cx="1213875" cy="2931402"/>
            <a:chOff x="1558682" y="789007"/>
            <a:chExt cx="1213875" cy="2931402"/>
          </a:xfrm>
        </p:grpSpPr>
        <p:pic>
          <p:nvPicPr>
            <p:cNvPr id="19" name="图片 18">
              <a:extLst>
                <a:ext uri="{FF2B5EF4-FFF2-40B4-BE49-F238E27FC236}">
                  <a16:creationId xmlns:a16="http://schemas.microsoft.com/office/drawing/2014/main" id="{2CF8FF71-0147-4544-AFBA-D800881C37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8682" y="1560409"/>
              <a:ext cx="1213875" cy="2160000"/>
            </a:xfrm>
            <a:prstGeom prst="rect">
              <a:avLst/>
            </a:prstGeom>
          </p:spPr>
        </p:pic>
        <p:sp>
          <p:nvSpPr>
            <p:cNvPr id="28" name="文本框 27">
              <a:extLst>
                <a:ext uri="{FF2B5EF4-FFF2-40B4-BE49-F238E27FC236}">
                  <a16:creationId xmlns:a16="http://schemas.microsoft.com/office/drawing/2014/main" id="{B2B2B230-082F-40A7-9A3C-63E4976833D9}"/>
                </a:ext>
              </a:extLst>
            </p:cNvPr>
            <p:cNvSpPr txBox="1"/>
            <p:nvPr/>
          </p:nvSpPr>
          <p:spPr>
            <a:xfrm>
              <a:off x="1617010" y="789007"/>
              <a:ext cx="1067921" cy="707886"/>
            </a:xfrm>
            <a:prstGeom prst="rect">
              <a:avLst/>
            </a:prstGeom>
            <a:noFill/>
          </p:spPr>
          <p:txBody>
            <a:bodyPr wrap="none" rtlCol="0">
              <a:spAutoFit/>
            </a:bodyPr>
            <a:lstStyle/>
            <a:p>
              <a:pPr algn="ctr"/>
              <a:r>
                <a:rPr lang="en-US" altLang="zh-CN" sz="2000" b="1" i="1" kern="0" dirty="0">
                  <a:latin typeface="Avenir Next"/>
                </a:rPr>
                <a:t>Text </a:t>
              </a:r>
            </a:p>
            <a:p>
              <a:pPr algn="ctr"/>
              <a:r>
                <a:rPr lang="en-US" altLang="zh-CN" sz="2000" b="1" i="1" kern="0" dirty="0">
                  <a:latin typeface="Avenir Next"/>
                </a:rPr>
                <a:t>chatting</a:t>
              </a:r>
              <a:endParaRPr lang="zh-CN" altLang="en-US" sz="2000" b="1" i="1" kern="0" dirty="0">
                <a:latin typeface="Avenir Next"/>
              </a:endParaRPr>
            </a:p>
          </p:txBody>
        </p:sp>
      </p:grpSp>
      <p:grpSp>
        <p:nvGrpSpPr>
          <p:cNvPr id="6152" name="组合 6151">
            <a:extLst>
              <a:ext uri="{FF2B5EF4-FFF2-40B4-BE49-F238E27FC236}">
                <a16:creationId xmlns:a16="http://schemas.microsoft.com/office/drawing/2014/main" id="{5AA5C065-DAF9-4BDE-9B3F-1C6867DC54B7}"/>
              </a:ext>
            </a:extLst>
          </p:cNvPr>
          <p:cNvGrpSpPr/>
          <p:nvPr/>
        </p:nvGrpSpPr>
        <p:grpSpPr>
          <a:xfrm>
            <a:off x="5833458" y="766147"/>
            <a:ext cx="1216800" cy="2950491"/>
            <a:chOff x="5970618" y="773767"/>
            <a:chExt cx="1216800" cy="2950491"/>
          </a:xfrm>
        </p:grpSpPr>
        <p:pic>
          <p:nvPicPr>
            <p:cNvPr id="6151" name="图片 6150">
              <a:extLst>
                <a:ext uri="{FF2B5EF4-FFF2-40B4-BE49-F238E27FC236}">
                  <a16:creationId xmlns:a16="http://schemas.microsoft.com/office/drawing/2014/main" id="{F64C89DA-AFA5-4AFD-B45E-F42CF6EB97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5497418" y="2034258"/>
              <a:ext cx="2163200" cy="1216800"/>
            </a:xfrm>
            <a:prstGeom prst="rect">
              <a:avLst/>
            </a:prstGeom>
          </p:spPr>
        </p:pic>
        <p:sp>
          <p:nvSpPr>
            <p:cNvPr id="42" name="文本框 41">
              <a:extLst>
                <a:ext uri="{FF2B5EF4-FFF2-40B4-BE49-F238E27FC236}">
                  <a16:creationId xmlns:a16="http://schemas.microsoft.com/office/drawing/2014/main" id="{A004B885-0229-420B-B460-FB7F090AF369}"/>
                </a:ext>
              </a:extLst>
            </p:cNvPr>
            <p:cNvSpPr txBox="1"/>
            <p:nvPr/>
          </p:nvSpPr>
          <p:spPr>
            <a:xfrm>
              <a:off x="6088312" y="773767"/>
              <a:ext cx="970137" cy="707886"/>
            </a:xfrm>
            <a:prstGeom prst="rect">
              <a:avLst/>
            </a:prstGeom>
            <a:noFill/>
          </p:spPr>
          <p:txBody>
            <a:bodyPr wrap="none" rtlCol="0">
              <a:spAutoFit/>
            </a:bodyPr>
            <a:lstStyle/>
            <a:p>
              <a:pPr algn="ctr"/>
              <a:r>
                <a:rPr lang="en-US" altLang="zh-CN" sz="2000" b="1" i="1" kern="0" dirty="0">
                  <a:latin typeface="Avenir Next"/>
                </a:rPr>
                <a:t>Playing</a:t>
              </a:r>
            </a:p>
            <a:p>
              <a:pPr algn="ctr"/>
              <a:r>
                <a:rPr lang="en-US" altLang="zh-CN" sz="2000" b="1" i="1" kern="0" dirty="0">
                  <a:latin typeface="Avenir Next"/>
                </a:rPr>
                <a:t>games</a:t>
              </a:r>
              <a:endParaRPr lang="zh-CN" altLang="en-US" sz="2000" b="1" i="1" kern="0" dirty="0">
                <a:latin typeface="Avenir Next"/>
              </a:endParaRPr>
            </a:p>
          </p:txBody>
        </p:sp>
      </p:grpSp>
      <p:grpSp>
        <p:nvGrpSpPr>
          <p:cNvPr id="6164" name="组合 6163">
            <a:extLst>
              <a:ext uri="{FF2B5EF4-FFF2-40B4-BE49-F238E27FC236}">
                <a16:creationId xmlns:a16="http://schemas.microsoft.com/office/drawing/2014/main" id="{6DE69EE3-54E4-4848-A8D7-2A6C6DA96739}"/>
              </a:ext>
            </a:extLst>
          </p:cNvPr>
          <p:cNvGrpSpPr/>
          <p:nvPr/>
        </p:nvGrpSpPr>
        <p:grpSpPr>
          <a:xfrm>
            <a:off x="7605006" y="789007"/>
            <a:ext cx="4298935" cy="6068993"/>
            <a:chOff x="7605006" y="789007"/>
            <a:chExt cx="4298935" cy="6068993"/>
          </a:xfrm>
        </p:grpSpPr>
        <p:pic>
          <p:nvPicPr>
            <p:cNvPr id="17" name="图片 16">
              <a:extLst>
                <a:ext uri="{FF2B5EF4-FFF2-40B4-BE49-F238E27FC236}">
                  <a16:creationId xmlns:a16="http://schemas.microsoft.com/office/drawing/2014/main" id="{98D58C72-3A94-48F9-8177-A7ACE082F3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6503" y="1135782"/>
              <a:ext cx="765463" cy="765463"/>
            </a:xfrm>
            <a:prstGeom prst="rect">
              <a:avLst/>
            </a:prstGeom>
          </p:spPr>
        </p:pic>
        <p:sp>
          <p:nvSpPr>
            <p:cNvPr id="26" name="文本框 25">
              <a:extLst>
                <a:ext uri="{FF2B5EF4-FFF2-40B4-BE49-F238E27FC236}">
                  <a16:creationId xmlns:a16="http://schemas.microsoft.com/office/drawing/2014/main" id="{64F044A0-F962-485E-BD05-F9D1D4E5B20D}"/>
                </a:ext>
              </a:extLst>
            </p:cNvPr>
            <p:cNvSpPr txBox="1"/>
            <p:nvPr/>
          </p:nvSpPr>
          <p:spPr>
            <a:xfrm>
              <a:off x="7605006" y="1969623"/>
              <a:ext cx="978153" cy="707886"/>
            </a:xfrm>
            <a:prstGeom prst="rect">
              <a:avLst/>
            </a:prstGeom>
            <a:noFill/>
          </p:spPr>
          <p:txBody>
            <a:bodyPr wrap="none" rtlCol="0">
              <a:spAutoFit/>
            </a:bodyPr>
            <a:lstStyle/>
            <a:p>
              <a:pPr algn="ctr"/>
              <a:r>
                <a:rPr lang="en-US" altLang="zh-CN" sz="2000" b="1" kern="0" dirty="0">
                  <a:latin typeface="Avenir Next"/>
                </a:rPr>
                <a:t>App 2:</a:t>
              </a:r>
              <a:br>
                <a:rPr lang="en-US" altLang="zh-CN" sz="2000" b="1" kern="0" dirty="0">
                  <a:latin typeface="Avenir Next"/>
                </a:rPr>
              </a:br>
              <a:r>
                <a:rPr lang="en-US" altLang="zh-CN" sz="2000" b="1" kern="0" dirty="0">
                  <a:latin typeface="Avenir Next"/>
                </a:rPr>
                <a:t>Taobao</a:t>
              </a:r>
              <a:endParaRPr lang="zh-CN" altLang="en-US" sz="2000" b="1" kern="0" dirty="0">
                <a:latin typeface="Avenir Next"/>
              </a:endParaRPr>
            </a:p>
          </p:txBody>
        </p:sp>
        <p:grpSp>
          <p:nvGrpSpPr>
            <p:cNvPr id="6153" name="组合 6152">
              <a:extLst>
                <a:ext uri="{FF2B5EF4-FFF2-40B4-BE49-F238E27FC236}">
                  <a16:creationId xmlns:a16="http://schemas.microsoft.com/office/drawing/2014/main" id="{CF60324F-19C1-4BBE-BEA1-BDA3C1891996}"/>
                </a:ext>
              </a:extLst>
            </p:cNvPr>
            <p:cNvGrpSpPr/>
            <p:nvPr/>
          </p:nvGrpSpPr>
          <p:grpSpPr>
            <a:xfrm>
              <a:off x="10365012" y="789007"/>
              <a:ext cx="1262112" cy="2931402"/>
              <a:chOff x="10427357" y="789007"/>
              <a:chExt cx="1262112" cy="2931402"/>
            </a:xfrm>
          </p:grpSpPr>
          <p:pic>
            <p:nvPicPr>
              <p:cNvPr id="30" name="图片 29">
                <a:extLst>
                  <a:ext uri="{FF2B5EF4-FFF2-40B4-BE49-F238E27FC236}">
                    <a16:creationId xmlns:a16="http://schemas.microsoft.com/office/drawing/2014/main" id="{D72FCA3A-2258-4565-9CDA-BA2D0A7566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74469" y="1560409"/>
                <a:ext cx="1215000" cy="2160000"/>
              </a:xfrm>
              <a:prstGeom prst="rect">
                <a:avLst/>
              </a:prstGeom>
            </p:spPr>
          </p:pic>
          <p:sp>
            <p:nvSpPr>
              <p:cNvPr id="34" name="文本框 33">
                <a:extLst>
                  <a:ext uri="{FF2B5EF4-FFF2-40B4-BE49-F238E27FC236}">
                    <a16:creationId xmlns:a16="http://schemas.microsoft.com/office/drawing/2014/main" id="{96E1F50E-ACF9-4723-B04B-CE91EF7D8F1C}"/>
                  </a:ext>
                </a:extLst>
              </p:cNvPr>
              <p:cNvSpPr txBox="1"/>
              <p:nvPr/>
            </p:nvSpPr>
            <p:spPr>
              <a:xfrm>
                <a:off x="10427357" y="789007"/>
                <a:ext cx="1125629" cy="707886"/>
              </a:xfrm>
              <a:prstGeom prst="rect">
                <a:avLst/>
              </a:prstGeom>
              <a:noFill/>
            </p:spPr>
            <p:txBody>
              <a:bodyPr wrap="none" rtlCol="0">
                <a:spAutoFit/>
              </a:bodyPr>
              <a:lstStyle/>
              <a:p>
                <a:pPr algn="ctr"/>
                <a:r>
                  <a:rPr lang="en-US" altLang="zh-CN" sz="2000" b="1" i="1" kern="0" dirty="0">
                    <a:latin typeface="Avenir Next"/>
                  </a:rPr>
                  <a:t>Surfing</a:t>
                </a:r>
              </a:p>
              <a:p>
                <a:pPr algn="ctr"/>
                <a:r>
                  <a:rPr lang="en-US" altLang="zh-CN" sz="2000" b="1" i="1" kern="0" dirty="0">
                    <a:latin typeface="Avenir Next"/>
                  </a:rPr>
                  <a:t>products</a:t>
                </a:r>
                <a:endParaRPr lang="zh-CN" altLang="en-US" sz="2000" b="1" i="1" kern="0" dirty="0">
                  <a:latin typeface="Avenir Next"/>
                </a:endParaRPr>
              </a:p>
            </p:txBody>
          </p:sp>
        </p:grpSp>
        <p:grpSp>
          <p:nvGrpSpPr>
            <p:cNvPr id="6154" name="组合 6153">
              <a:extLst>
                <a:ext uri="{FF2B5EF4-FFF2-40B4-BE49-F238E27FC236}">
                  <a16:creationId xmlns:a16="http://schemas.microsoft.com/office/drawing/2014/main" id="{321E4133-93DA-4C84-B266-4AA0D801D3F3}"/>
                </a:ext>
              </a:extLst>
            </p:cNvPr>
            <p:cNvGrpSpPr/>
            <p:nvPr/>
          </p:nvGrpSpPr>
          <p:grpSpPr>
            <a:xfrm>
              <a:off x="8873932" y="789007"/>
              <a:ext cx="1287932" cy="2931402"/>
              <a:chOff x="8873932" y="789007"/>
              <a:chExt cx="1287932" cy="2931402"/>
            </a:xfrm>
          </p:grpSpPr>
          <p:pic>
            <p:nvPicPr>
              <p:cNvPr id="6144" name="图片 6143">
                <a:extLst>
                  <a:ext uri="{FF2B5EF4-FFF2-40B4-BE49-F238E27FC236}">
                    <a16:creationId xmlns:a16="http://schemas.microsoft.com/office/drawing/2014/main" id="{A65486D3-D02E-40D6-A9E1-BFA25DF066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46624" y="1560409"/>
                <a:ext cx="1215240" cy="2160000"/>
              </a:xfrm>
              <a:prstGeom prst="rect">
                <a:avLst/>
              </a:prstGeom>
            </p:spPr>
          </p:pic>
          <p:sp>
            <p:nvSpPr>
              <p:cNvPr id="35" name="文本框 34">
                <a:extLst>
                  <a:ext uri="{FF2B5EF4-FFF2-40B4-BE49-F238E27FC236}">
                    <a16:creationId xmlns:a16="http://schemas.microsoft.com/office/drawing/2014/main" id="{88095F80-E30E-49BA-BF9F-50D93C970851}"/>
                  </a:ext>
                </a:extLst>
              </p:cNvPr>
              <p:cNvSpPr txBox="1"/>
              <p:nvPr/>
            </p:nvSpPr>
            <p:spPr>
              <a:xfrm>
                <a:off x="8873932" y="789007"/>
                <a:ext cx="1212191" cy="707886"/>
              </a:xfrm>
              <a:prstGeom prst="rect">
                <a:avLst/>
              </a:prstGeom>
              <a:noFill/>
            </p:spPr>
            <p:txBody>
              <a:bodyPr wrap="none" rtlCol="0">
                <a:spAutoFit/>
              </a:bodyPr>
              <a:lstStyle/>
              <a:p>
                <a:pPr algn="ctr"/>
                <a:r>
                  <a:rPr lang="en-US" altLang="zh-CN" sz="2000" b="1" i="1" kern="0" dirty="0">
                    <a:latin typeface="Avenir Next"/>
                  </a:rPr>
                  <a:t>Watching</a:t>
                </a:r>
              </a:p>
              <a:p>
                <a:pPr algn="ctr"/>
                <a:r>
                  <a:rPr lang="en-US" altLang="zh-CN" sz="2000" b="1" i="1" kern="0" dirty="0">
                    <a:latin typeface="Avenir Next"/>
                  </a:rPr>
                  <a:t>video</a:t>
                </a:r>
                <a:endParaRPr lang="zh-CN" altLang="en-US" sz="2000" b="1" i="1" kern="0" dirty="0">
                  <a:latin typeface="Avenir Next"/>
                </a:endParaRPr>
              </a:p>
            </p:txBody>
          </p:sp>
        </p:grpSp>
        <p:grpSp>
          <p:nvGrpSpPr>
            <p:cNvPr id="6161" name="组合 6160">
              <a:extLst>
                <a:ext uri="{FF2B5EF4-FFF2-40B4-BE49-F238E27FC236}">
                  <a16:creationId xmlns:a16="http://schemas.microsoft.com/office/drawing/2014/main" id="{AD980DD3-B194-4ECD-A043-340F5D8B1D35}"/>
                </a:ext>
              </a:extLst>
            </p:cNvPr>
            <p:cNvGrpSpPr/>
            <p:nvPr/>
          </p:nvGrpSpPr>
          <p:grpSpPr>
            <a:xfrm>
              <a:off x="8373770" y="3857568"/>
              <a:ext cx="3530171" cy="3000432"/>
              <a:chOff x="8373770" y="3857568"/>
              <a:chExt cx="3530171" cy="3000432"/>
            </a:xfrm>
          </p:grpSpPr>
          <p:grpSp>
            <p:nvGrpSpPr>
              <p:cNvPr id="6160" name="组合 6159">
                <a:extLst>
                  <a:ext uri="{FF2B5EF4-FFF2-40B4-BE49-F238E27FC236}">
                    <a16:creationId xmlns:a16="http://schemas.microsoft.com/office/drawing/2014/main" id="{62A6DB86-7C23-4412-A2DE-6AA124CE51CC}"/>
                  </a:ext>
                </a:extLst>
              </p:cNvPr>
              <p:cNvGrpSpPr/>
              <p:nvPr/>
            </p:nvGrpSpPr>
            <p:grpSpPr>
              <a:xfrm>
                <a:off x="8373770" y="3857568"/>
                <a:ext cx="3530171" cy="3000432"/>
                <a:chOff x="8371841" y="3750195"/>
                <a:chExt cx="3530171" cy="3000432"/>
              </a:xfrm>
            </p:grpSpPr>
            <p:pic>
              <p:nvPicPr>
                <p:cNvPr id="46" name="图片 45">
                  <a:extLst>
                    <a:ext uri="{FF2B5EF4-FFF2-40B4-BE49-F238E27FC236}">
                      <a16:creationId xmlns:a16="http://schemas.microsoft.com/office/drawing/2014/main" id="{5B32AED4-1FE8-4C2C-9347-227B528B8143}"/>
                    </a:ext>
                  </a:extLst>
                </p:cNvPr>
                <p:cNvPicPr>
                  <a:picLocks noChangeAspect="1"/>
                </p:cNvPicPr>
                <p:nvPr/>
              </p:nvPicPr>
              <p:blipFill rotWithShape="1">
                <a:blip r:embed="rId12"/>
                <a:srcRect l="66784"/>
                <a:stretch/>
              </p:blipFill>
              <p:spPr>
                <a:xfrm>
                  <a:off x="8873837" y="3754582"/>
                  <a:ext cx="3028175" cy="2996045"/>
                </a:xfrm>
                <a:prstGeom prst="rect">
                  <a:avLst/>
                </a:prstGeom>
              </p:spPr>
            </p:pic>
            <p:pic>
              <p:nvPicPr>
                <p:cNvPr id="52" name="图片 51">
                  <a:extLst>
                    <a:ext uri="{FF2B5EF4-FFF2-40B4-BE49-F238E27FC236}">
                      <a16:creationId xmlns:a16="http://schemas.microsoft.com/office/drawing/2014/main" id="{44B89EFE-0998-4910-A167-08A59A9962B9}"/>
                    </a:ext>
                  </a:extLst>
                </p:cNvPr>
                <p:cNvPicPr>
                  <a:picLocks noChangeAspect="1"/>
                </p:cNvPicPr>
                <p:nvPr/>
              </p:nvPicPr>
              <p:blipFill rotWithShape="1">
                <a:blip r:embed="rId12"/>
                <a:srcRect l="95" r="94221"/>
                <a:stretch/>
              </p:blipFill>
              <p:spPr>
                <a:xfrm>
                  <a:off x="8371841" y="3750195"/>
                  <a:ext cx="518159" cy="2996045"/>
                </a:xfrm>
                <a:prstGeom prst="rect">
                  <a:avLst/>
                </a:prstGeom>
              </p:spPr>
            </p:pic>
            <p:pic>
              <p:nvPicPr>
                <p:cNvPr id="6158" name="图片 6157">
                  <a:extLst>
                    <a:ext uri="{FF2B5EF4-FFF2-40B4-BE49-F238E27FC236}">
                      <a16:creationId xmlns:a16="http://schemas.microsoft.com/office/drawing/2014/main" id="{54EC99D7-AF82-401F-A3B1-D52F1210F1AD}"/>
                    </a:ext>
                  </a:extLst>
                </p:cNvPr>
                <p:cNvPicPr>
                  <a:picLocks noChangeAspect="1"/>
                </p:cNvPicPr>
                <p:nvPr/>
              </p:nvPicPr>
              <p:blipFill>
                <a:blip r:embed="rId13"/>
                <a:stretch>
                  <a:fillRect/>
                </a:stretch>
              </p:blipFill>
              <p:spPr>
                <a:xfrm>
                  <a:off x="8561387" y="6372542"/>
                  <a:ext cx="581025" cy="295275"/>
                </a:xfrm>
                <a:prstGeom prst="rect">
                  <a:avLst/>
                </a:prstGeom>
              </p:spPr>
            </p:pic>
          </p:grpSp>
          <p:pic>
            <p:nvPicPr>
              <p:cNvPr id="55" name="图片 54">
                <a:extLst>
                  <a:ext uri="{FF2B5EF4-FFF2-40B4-BE49-F238E27FC236}">
                    <a16:creationId xmlns:a16="http://schemas.microsoft.com/office/drawing/2014/main" id="{6A50D3A4-0DD4-49F6-8E35-CA114CA8EE11}"/>
                  </a:ext>
                </a:extLst>
              </p:cNvPr>
              <p:cNvPicPr>
                <a:picLocks noChangeAspect="1"/>
              </p:cNvPicPr>
              <p:nvPr/>
            </p:nvPicPr>
            <p:blipFill>
              <a:blip r:embed="rId13"/>
              <a:stretch>
                <a:fillRect/>
              </a:stretch>
            </p:blipFill>
            <p:spPr>
              <a:xfrm>
                <a:off x="8854440" y="4996555"/>
                <a:ext cx="294981" cy="295275"/>
              </a:xfrm>
              <a:prstGeom prst="rect">
                <a:avLst/>
              </a:prstGeom>
            </p:spPr>
          </p:pic>
        </p:grpSp>
      </p:grpSp>
      <p:grpSp>
        <p:nvGrpSpPr>
          <p:cNvPr id="6163" name="组合 6162">
            <a:extLst>
              <a:ext uri="{FF2B5EF4-FFF2-40B4-BE49-F238E27FC236}">
                <a16:creationId xmlns:a16="http://schemas.microsoft.com/office/drawing/2014/main" id="{7BB2377E-D8FB-4280-A54E-43145457FFAA}"/>
              </a:ext>
            </a:extLst>
          </p:cNvPr>
          <p:cNvGrpSpPr/>
          <p:nvPr/>
        </p:nvGrpSpPr>
        <p:grpSpPr>
          <a:xfrm>
            <a:off x="984051" y="3800996"/>
            <a:ext cx="6489581" cy="2904921"/>
            <a:chOff x="984051" y="3800996"/>
            <a:chExt cx="6489581" cy="2904921"/>
          </a:xfrm>
        </p:grpSpPr>
        <p:grpSp>
          <p:nvGrpSpPr>
            <p:cNvPr id="6162" name="组合 6161">
              <a:extLst>
                <a:ext uri="{FF2B5EF4-FFF2-40B4-BE49-F238E27FC236}">
                  <a16:creationId xmlns:a16="http://schemas.microsoft.com/office/drawing/2014/main" id="{228CB0AE-9D27-4CF5-AB07-D12B26FC0DEC}"/>
                </a:ext>
              </a:extLst>
            </p:cNvPr>
            <p:cNvGrpSpPr/>
            <p:nvPr/>
          </p:nvGrpSpPr>
          <p:grpSpPr>
            <a:xfrm>
              <a:off x="984051" y="3800996"/>
              <a:ext cx="6489581" cy="2904921"/>
              <a:chOff x="984051" y="3800996"/>
              <a:chExt cx="6489581" cy="2904921"/>
            </a:xfrm>
          </p:grpSpPr>
          <p:grpSp>
            <p:nvGrpSpPr>
              <p:cNvPr id="6159" name="组合 6158">
                <a:extLst>
                  <a:ext uri="{FF2B5EF4-FFF2-40B4-BE49-F238E27FC236}">
                    <a16:creationId xmlns:a16="http://schemas.microsoft.com/office/drawing/2014/main" id="{3E453675-153E-4DAB-86FA-D8BDA47497C9}"/>
                  </a:ext>
                </a:extLst>
              </p:cNvPr>
              <p:cNvGrpSpPr/>
              <p:nvPr/>
            </p:nvGrpSpPr>
            <p:grpSpPr>
              <a:xfrm>
                <a:off x="984051" y="3800996"/>
                <a:ext cx="6398141" cy="2904921"/>
                <a:chOff x="222051" y="3861956"/>
                <a:chExt cx="6398141" cy="2904921"/>
              </a:xfrm>
            </p:grpSpPr>
            <p:pic>
              <p:nvPicPr>
                <p:cNvPr id="8" name="图片 7">
                  <a:extLst>
                    <a:ext uri="{FF2B5EF4-FFF2-40B4-BE49-F238E27FC236}">
                      <a16:creationId xmlns:a16="http://schemas.microsoft.com/office/drawing/2014/main" id="{B0F33451-08BE-4FFD-BDF2-0C16AF94C235}"/>
                    </a:ext>
                  </a:extLst>
                </p:cNvPr>
                <p:cNvPicPr>
                  <a:picLocks noChangeAspect="1"/>
                </p:cNvPicPr>
                <p:nvPr/>
              </p:nvPicPr>
              <p:blipFill rotWithShape="1">
                <a:blip r:embed="rId12"/>
                <a:srcRect r="32797" b="7977"/>
                <a:stretch/>
              </p:blipFill>
              <p:spPr>
                <a:xfrm>
                  <a:off x="222051" y="3861956"/>
                  <a:ext cx="6126795" cy="2757054"/>
                </a:xfrm>
                <a:prstGeom prst="rect">
                  <a:avLst/>
                </a:prstGeom>
              </p:spPr>
            </p:pic>
            <p:pic>
              <p:nvPicPr>
                <p:cNvPr id="6156" name="图片 6155">
                  <a:extLst>
                    <a:ext uri="{FF2B5EF4-FFF2-40B4-BE49-F238E27FC236}">
                      <a16:creationId xmlns:a16="http://schemas.microsoft.com/office/drawing/2014/main" id="{9E596C65-C923-4A26-B8C6-38EE22D6F72E}"/>
                    </a:ext>
                  </a:extLst>
                </p:cNvPr>
                <p:cNvPicPr>
                  <a:picLocks noChangeAspect="1"/>
                </p:cNvPicPr>
                <p:nvPr/>
              </p:nvPicPr>
              <p:blipFill>
                <a:blip r:embed="rId13"/>
                <a:stretch>
                  <a:fillRect/>
                </a:stretch>
              </p:blipFill>
              <p:spPr>
                <a:xfrm>
                  <a:off x="6039167" y="6471602"/>
                  <a:ext cx="581025" cy="295275"/>
                </a:xfrm>
                <a:prstGeom prst="rect">
                  <a:avLst/>
                </a:prstGeom>
              </p:spPr>
            </p:pic>
          </p:grpSp>
          <p:pic>
            <p:nvPicPr>
              <p:cNvPr id="54" name="图片 53">
                <a:extLst>
                  <a:ext uri="{FF2B5EF4-FFF2-40B4-BE49-F238E27FC236}">
                    <a16:creationId xmlns:a16="http://schemas.microsoft.com/office/drawing/2014/main" id="{B454F75E-7E35-4DFC-A388-42A9AB6B374F}"/>
                  </a:ext>
                </a:extLst>
              </p:cNvPr>
              <p:cNvPicPr>
                <a:picLocks noChangeAspect="1"/>
              </p:cNvPicPr>
              <p:nvPr/>
            </p:nvPicPr>
            <p:blipFill>
              <a:blip r:embed="rId13"/>
              <a:stretch>
                <a:fillRect/>
              </a:stretch>
            </p:blipFill>
            <p:spPr>
              <a:xfrm>
                <a:off x="6892607" y="4947602"/>
                <a:ext cx="581025" cy="295275"/>
              </a:xfrm>
              <a:prstGeom prst="rect">
                <a:avLst/>
              </a:prstGeom>
            </p:spPr>
          </p:pic>
        </p:grpSp>
        <p:pic>
          <p:nvPicPr>
            <p:cNvPr id="58" name="图片 57">
              <a:extLst>
                <a:ext uri="{FF2B5EF4-FFF2-40B4-BE49-F238E27FC236}">
                  <a16:creationId xmlns:a16="http://schemas.microsoft.com/office/drawing/2014/main" id="{3527858A-B85F-4A78-8F61-8A9E79635DE3}"/>
                </a:ext>
              </a:extLst>
            </p:cNvPr>
            <p:cNvPicPr>
              <a:picLocks noChangeAspect="1"/>
            </p:cNvPicPr>
            <p:nvPr/>
          </p:nvPicPr>
          <p:blipFill>
            <a:blip r:embed="rId13"/>
            <a:stretch>
              <a:fillRect/>
            </a:stretch>
          </p:blipFill>
          <p:spPr>
            <a:xfrm>
              <a:off x="5195887" y="5069522"/>
              <a:ext cx="1032193" cy="295275"/>
            </a:xfrm>
            <a:prstGeom prst="rect">
              <a:avLst/>
            </a:prstGeom>
          </p:spPr>
        </p:pic>
      </p:grpSp>
    </p:spTree>
    <p:custDataLst>
      <p:tags r:id="rId1"/>
    </p:custDataLst>
    <p:extLst>
      <p:ext uri="{BB962C8B-B14F-4D97-AF65-F5344CB8AC3E}">
        <p14:creationId xmlns:p14="http://schemas.microsoft.com/office/powerpoint/2010/main" val="43479220"/>
      </p:ext>
    </p:extLst>
  </p:cSld>
  <p:clrMapOvr>
    <a:masterClrMapping/>
  </p:clrMapOvr>
  <mc:AlternateContent xmlns:mc="http://schemas.openxmlformats.org/markup-compatibility/2006" xmlns:p14="http://schemas.microsoft.com/office/powerpoint/2010/main">
    <mc:Choice Requires="p14">
      <p:transition spd="slow" p14:dur="2000" advTm="40765"/>
    </mc:Choice>
    <mc:Fallback xmlns="">
      <p:transition spd="slow" advTm="407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10F27A5-1131-4E4F-9785-C80B429E8D75}"/>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Preliminary experiment II —— </a:t>
            </a:r>
            <a:r>
              <a:rPr kumimoji="0" lang="en-US" altLang="zh-CN" sz="4000" b="1" i="0" u="sng" strike="noStrike" kern="0" cap="none" spc="0" normalizeH="0" baseline="0" noProof="0" dirty="0">
                <a:ln>
                  <a:noFill/>
                </a:ln>
                <a:solidFill>
                  <a:srgbClr val="FFFFFF">
                    <a:lumMod val="95000"/>
                  </a:srgbClr>
                </a:solidFill>
                <a:effectLst/>
                <a:uLnTx/>
                <a:uFillTx/>
                <a:latin typeface="Avenir Next"/>
                <a:sym typeface="Avenir Next"/>
              </a:rPr>
              <a:t>multiple running apps</a:t>
            </a:r>
          </a:p>
        </p:txBody>
      </p:sp>
      <p:grpSp>
        <p:nvGrpSpPr>
          <p:cNvPr id="38" name="组合 37">
            <a:extLst>
              <a:ext uri="{FF2B5EF4-FFF2-40B4-BE49-F238E27FC236}">
                <a16:creationId xmlns:a16="http://schemas.microsoft.com/office/drawing/2014/main" id="{98DC6DB9-BDBD-4D3F-9C9A-24C0A6B26624}"/>
              </a:ext>
            </a:extLst>
          </p:cNvPr>
          <p:cNvGrpSpPr/>
          <p:nvPr/>
        </p:nvGrpSpPr>
        <p:grpSpPr>
          <a:xfrm>
            <a:off x="596034" y="3318969"/>
            <a:ext cx="5244487" cy="3455903"/>
            <a:chOff x="596034" y="3318969"/>
            <a:chExt cx="5244487" cy="3455903"/>
          </a:xfrm>
        </p:grpSpPr>
        <p:grpSp>
          <p:nvGrpSpPr>
            <p:cNvPr id="16" name="组合 15">
              <a:extLst>
                <a:ext uri="{FF2B5EF4-FFF2-40B4-BE49-F238E27FC236}">
                  <a16:creationId xmlns:a16="http://schemas.microsoft.com/office/drawing/2014/main" id="{8557607E-5834-4C47-A36B-ABFD19E17FDA}"/>
                </a:ext>
              </a:extLst>
            </p:cNvPr>
            <p:cNvGrpSpPr/>
            <p:nvPr/>
          </p:nvGrpSpPr>
          <p:grpSpPr>
            <a:xfrm>
              <a:off x="596034" y="3318969"/>
              <a:ext cx="5244487" cy="3455903"/>
              <a:chOff x="388217" y="3142325"/>
              <a:chExt cx="5244487" cy="3455903"/>
            </a:xfrm>
          </p:grpSpPr>
          <p:grpSp>
            <p:nvGrpSpPr>
              <p:cNvPr id="12" name="组合 11">
                <a:extLst>
                  <a:ext uri="{FF2B5EF4-FFF2-40B4-BE49-F238E27FC236}">
                    <a16:creationId xmlns:a16="http://schemas.microsoft.com/office/drawing/2014/main" id="{93271A6A-DC20-4D45-A6A8-10FA975CC573}"/>
                  </a:ext>
                </a:extLst>
              </p:cNvPr>
              <p:cNvGrpSpPr/>
              <p:nvPr/>
            </p:nvGrpSpPr>
            <p:grpSpPr>
              <a:xfrm>
                <a:off x="388217" y="3142325"/>
                <a:ext cx="5181310" cy="3455903"/>
                <a:chOff x="492126" y="3100761"/>
                <a:chExt cx="5181310" cy="3455903"/>
              </a:xfrm>
            </p:grpSpPr>
            <p:pic>
              <p:nvPicPr>
                <p:cNvPr id="4" name="图片 3">
                  <a:extLst>
                    <a:ext uri="{FF2B5EF4-FFF2-40B4-BE49-F238E27FC236}">
                      <a16:creationId xmlns:a16="http://schemas.microsoft.com/office/drawing/2014/main" id="{2787368B-8E22-4C84-A0E6-28DE2BB858EA}"/>
                    </a:ext>
                  </a:extLst>
                </p:cNvPr>
                <p:cNvPicPr>
                  <a:picLocks noChangeAspect="1"/>
                </p:cNvPicPr>
                <p:nvPr/>
              </p:nvPicPr>
              <p:blipFill rotWithShape="1">
                <a:blip r:embed="rId4"/>
                <a:srcRect r="39137"/>
                <a:stretch/>
              </p:blipFill>
              <p:spPr>
                <a:xfrm>
                  <a:off x="492126" y="3100761"/>
                  <a:ext cx="5181310" cy="3416445"/>
                </a:xfrm>
                <a:prstGeom prst="rect">
                  <a:avLst/>
                </a:prstGeom>
              </p:spPr>
            </p:pic>
            <p:pic>
              <p:nvPicPr>
                <p:cNvPr id="10" name="图片 9">
                  <a:extLst>
                    <a:ext uri="{FF2B5EF4-FFF2-40B4-BE49-F238E27FC236}">
                      <a16:creationId xmlns:a16="http://schemas.microsoft.com/office/drawing/2014/main" id="{464BA817-C9CF-4C7A-A226-DF57638F306A}"/>
                    </a:ext>
                  </a:extLst>
                </p:cNvPr>
                <p:cNvPicPr>
                  <a:picLocks noChangeAspect="1"/>
                </p:cNvPicPr>
                <p:nvPr/>
              </p:nvPicPr>
              <p:blipFill>
                <a:blip r:embed="rId5"/>
                <a:stretch>
                  <a:fillRect/>
                </a:stretch>
              </p:blipFill>
              <p:spPr>
                <a:xfrm>
                  <a:off x="4322184" y="6308580"/>
                  <a:ext cx="1278516" cy="248084"/>
                </a:xfrm>
                <a:prstGeom prst="rect">
                  <a:avLst/>
                </a:prstGeom>
              </p:spPr>
            </p:pic>
          </p:grpSp>
          <p:pic>
            <p:nvPicPr>
              <p:cNvPr id="13" name="图片 12">
                <a:extLst>
                  <a:ext uri="{FF2B5EF4-FFF2-40B4-BE49-F238E27FC236}">
                    <a16:creationId xmlns:a16="http://schemas.microsoft.com/office/drawing/2014/main" id="{DB2CE91A-2555-4148-B2DB-68CCCE090092}"/>
                  </a:ext>
                </a:extLst>
              </p:cNvPr>
              <p:cNvPicPr>
                <a:picLocks noChangeAspect="1"/>
              </p:cNvPicPr>
              <p:nvPr/>
            </p:nvPicPr>
            <p:blipFill>
              <a:blip r:embed="rId5"/>
              <a:stretch>
                <a:fillRect/>
              </a:stretch>
            </p:blipFill>
            <p:spPr>
              <a:xfrm>
                <a:off x="4152466" y="4684135"/>
                <a:ext cx="1278516" cy="248084"/>
              </a:xfrm>
              <a:prstGeom prst="rect">
                <a:avLst/>
              </a:prstGeom>
            </p:spPr>
          </p:pic>
          <p:pic>
            <p:nvPicPr>
              <p:cNvPr id="14" name="图片 13">
                <a:extLst>
                  <a:ext uri="{FF2B5EF4-FFF2-40B4-BE49-F238E27FC236}">
                    <a16:creationId xmlns:a16="http://schemas.microsoft.com/office/drawing/2014/main" id="{77A77622-6876-4D0C-9797-DBF5F3096E98}"/>
                  </a:ext>
                </a:extLst>
              </p:cNvPr>
              <p:cNvPicPr>
                <a:picLocks noChangeAspect="1"/>
              </p:cNvPicPr>
              <p:nvPr/>
            </p:nvPicPr>
            <p:blipFill>
              <a:blip r:embed="rId5"/>
              <a:stretch>
                <a:fillRect/>
              </a:stretch>
            </p:blipFill>
            <p:spPr>
              <a:xfrm>
                <a:off x="5260830" y="4504026"/>
                <a:ext cx="329202" cy="213447"/>
              </a:xfrm>
              <a:prstGeom prst="rect">
                <a:avLst/>
              </a:prstGeom>
            </p:spPr>
          </p:pic>
          <p:pic>
            <p:nvPicPr>
              <p:cNvPr id="15" name="图片 14">
                <a:extLst>
                  <a:ext uri="{FF2B5EF4-FFF2-40B4-BE49-F238E27FC236}">
                    <a16:creationId xmlns:a16="http://schemas.microsoft.com/office/drawing/2014/main" id="{B7D55751-387B-491B-BEF3-B947E039BDA1}"/>
                  </a:ext>
                </a:extLst>
              </p:cNvPr>
              <p:cNvPicPr>
                <a:picLocks noChangeAspect="1"/>
              </p:cNvPicPr>
              <p:nvPr/>
            </p:nvPicPr>
            <p:blipFill>
              <a:blip r:embed="rId5"/>
              <a:stretch>
                <a:fillRect/>
              </a:stretch>
            </p:blipFill>
            <p:spPr>
              <a:xfrm>
                <a:off x="5303502" y="6174330"/>
                <a:ext cx="329202" cy="213447"/>
              </a:xfrm>
              <a:prstGeom prst="rect">
                <a:avLst/>
              </a:prstGeom>
            </p:spPr>
          </p:pic>
        </p:grpSp>
        <p:sp>
          <p:nvSpPr>
            <p:cNvPr id="31" name="矩形 30">
              <a:extLst>
                <a:ext uri="{FF2B5EF4-FFF2-40B4-BE49-F238E27FC236}">
                  <a16:creationId xmlns:a16="http://schemas.microsoft.com/office/drawing/2014/main" id="{9BB63BCB-0E9A-4935-A2B7-C4964CFE18BB}"/>
                </a:ext>
              </a:extLst>
            </p:cNvPr>
            <p:cNvSpPr/>
            <p:nvPr/>
          </p:nvSpPr>
          <p:spPr>
            <a:xfrm>
              <a:off x="1112520" y="5532120"/>
              <a:ext cx="1508760" cy="556260"/>
            </a:xfrm>
            <a:prstGeom prst="rect">
              <a:avLst/>
            </a:prstGeom>
            <a:noFill/>
            <a:ln w="38100">
              <a:solidFill>
                <a:srgbClr val="008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83ADFE4-5CC1-4991-A348-DE8427792382}"/>
                </a:ext>
              </a:extLst>
            </p:cNvPr>
            <p:cNvSpPr/>
            <p:nvPr/>
          </p:nvSpPr>
          <p:spPr>
            <a:xfrm>
              <a:off x="2661920" y="5212080"/>
              <a:ext cx="150876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48118CF-E263-44B4-92D8-E0D4F25ECEFA}"/>
                </a:ext>
              </a:extLst>
            </p:cNvPr>
            <p:cNvSpPr/>
            <p:nvPr/>
          </p:nvSpPr>
          <p:spPr>
            <a:xfrm>
              <a:off x="4216400" y="5684520"/>
              <a:ext cx="1508760" cy="6096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FDB9222D-619F-4D5E-B68B-3024438EC2B5}"/>
              </a:ext>
            </a:extLst>
          </p:cNvPr>
          <p:cNvGrpSpPr/>
          <p:nvPr/>
        </p:nvGrpSpPr>
        <p:grpSpPr>
          <a:xfrm>
            <a:off x="458816" y="802640"/>
            <a:ext cx="1733045" cy="2562704"/>
            <a:chOff x="529936" y="802640"/>
            <a:chExt cx="1733045" cy="2562704"/>
          </a:xfrm>
        </p:grpSpPr>
        <p:pic>
          <p:nvPicPr>
            <p:cNvPr id="46" name="图片 45">
              <a:extLst>
                <a:ext uri="{FF2B5EF4-FFF2-40B4-BE49-F238E27FC236}">
                  <a16:creationId xmlns:a16="http://schemas.microsoft.com/office/drawing/2014/main" id="{F62D0986-2451-4502-AD33-F48118C3CA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552" y="1205344"/>
              <a:ext cx="1041429" cy="2160000"/>
            </a:xfrm>
            <a:prstGeom prst="rect">
              <a:avLst/>
            </a:prstGeom>
          </p:spPr>
        </p:pic>
        <p:pic>
          <p:nvPicPr>
            <p:cNvPr id="59" name="图片 58">
              <a:extLst>
                <a:ext uri="{FF2B5EF4-FFF2-40B4-BE49-F238E27FC236}">
                  <a16:creationId xmlns:a16="http://schemas.microsoft.com/office/drawing/2014/main" id="{51E732D6-31C4-4C68-8A76-70FD9787F3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936" y="976745"/>
              <a:ext cx="720000" cy="720000"/>
            </a:xfrm>
            <a:prstGeom prst="rect">
              <a:avLst/>
            </a:prstGeom>
          </p:spPr>
        </p:pic>
        <p:sp>
          <p:nvSpPr>
            <p:cNvPr id="71" name="文本框 70">
              <a:extLst>
                <a:ext uri="{FF2B5EF4-FFF2-40B4-BE49-F238E27FC236}">
                  <a16:creationId xmlns:a16="http://schemas.microsoft.com/office/drawing/2014/main" id="{2128DF25-5703-48DE-B716-E150527468DD}"/>
                </a:ext>
              </a:extLst>
            </p:cNvPr>
            <p:cNvSpPr txBox="1"/>
            <p:nvPr/>
          </p:nvSpPr>
          <p:spPr>
            <a:xfrm>
              <a:off x="1263364" y="802640"/>
              <a:ext cx="859531" cy="369332"/>
            </a:xfrm>
            <a:prstGeom prst="rect">
              <a:avLst/>
            </a:prstGeom>
            <a:noFill/>
          </p:spPr>
          <p:txBody>
            <a:bodyPr wrap="none" rtlCol="0">
              <a:spAutoFit/>
            </a:bodyPr>
            <a:lstStyle/>
            <a:p>
              <a:pPr algn="ctr"/>
              <a:r>
                <a:rPr lang="en-US" altLang="zh-CN" b="1" kern="0" dirty="0">
                  <a:latin typeface="Avenir Next"/>
                </a:rPr>
                <a:t>Spotify</a:t>
              </a:r>
              <a:endParaRPr lang="zh-CN" altLang="en-US" b="1" kern="0" dirty="0">
                <a:latin typeface="Avenir Next"/>
              </a:endParaRPr>
            </a:p>
          </p:txBody>
        </p:sp>
      </p:grpSp>
      <p:grpSp>
        <p:nvGrpSpPr>
          <p:cNvPr id="75" name="组合 74">
            <a:extLst>
              <a:ext uri="{FF2B5EF4-FFF2-40B4-BE49-F238E27FC236}">
                <a16:creationId xmlns:a16="http://schemas.microsoft.com/office/drawing/2014/main" id="{FB07F8CD-6CCE-46DD-B55A-4FCE37D699B0}"/>
              </a:ext>
            </a:extLst>
          </p:cNvPr>
          <p:cNvGrpSpPr/>
          <p:nvPr/>
        </p:nvGrpSpPr>
        <p:grpSpPr>
          <a:xfrm>
            <a:off x="2325839" y="812800"/>
            <a:ext cx="1807388" cy="2552544"/>
            <a:chOff x="2410691" y="812800"/>
            <a:chExt cx="1807388" cy="2552544"/>
          </a:xfrm>
        </p:grpSpPr>
        <p:pic>
          <p:nvPicPr>
            <p:cNvPr id="48" name="图片 47">
              <a:extLst>
                <a:ext uri="{FF2B5EF4-FFF2-40B4-BE49-F238E27FC236}">
                  <a16:creationId xmlns:a16="http://schemas.microsoft.com/office/drawing/2014/main" id="{9F5E9234-F308-49CC-91DB-3F46DA2052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7615" y="1205344"/>
              <a:ext cx="1041429" cy="2160000"/>
            </a:xfrm>
            <a:prstGeom prst="rect">
              <a:avLst/>
            </a:prstGeom>
          </p:spPr>
        </p:pic>
        <p:pic>
          <p:nvPicPr>
            <p:cNvPr id="63" name="图片 62">
              <a:extLst>
                <a:ext uri="{FF2B5EF4-FFF2-40B4-BE49-F238E27FC236}">
                  <a16:creationId xmlns:a16="http://schemas.microsoft.com/office/drawing/2014/main" id="{32B8A644-C4E8-43EE-A898-C7E1A00DD9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0691" y="1042115"/>
              <a:ext cx="529937" cy="529937"/>
            </a:xfrm>
            <a:prstGeom prst="rect">
              <a:avLst/>
            </a:prstGeom>
          </p:spPr>
        </p:pic>
        <p:sp>
          <p:nvSpPr>
            <p:cNvPr id="72" name="文本框 71">
              <a:extLst>
                <a:ext uri="{FF2B5EF4-FFF2-40B4-BE49-F238E27FC236}">
                  <a16:creationId xmlns:a16="http://schemas.microsoft.com/office/drawing/2014/main" id="{4928097B-CEB1-483C-ACA8-B4B969C8D72F}"/>
                </a:ext>
              </a:extLst>
            </p:cNvPr>
            <p:cNvSpPr txBox="1"/>
            <p:nvPr/>
          </p:nvSpPr>
          <p:spPr>
            <a:xfrm>
              <a:off x="2866426" y="812800"/>
              <a:ext cx="1351653" cy="369332"/>
            </a:xfrm>
            <a:prstGeom prst="rect">
              <a:avLst/>
            </a:prstGeom>
            <a:noFill/>
          </p:spPr>
          <p:txBody>
            <a:bodyPr wrap="none" rtlCol="0">
              <a:spAutoFit/>
            </a:bodyPr>
            <a:lstStyle/>
            <a:p>
              <a:pPr algn="ctr"/>
              <a:r>
                <a:rPr lang="en-US" altLang="zh-CN" b="1" kern="0" dirty="0">
                  <a:latin typeface="Avenir Next"/>
                </a:rPr>
                <a:t>Google Map</a:t>
              </a:r>
              <a:endParaRPr lang="zh-CN" altLang="en-US" b="1" kern="0" dirty="0">
                <a:latin typeface="Avenir Next"/>
              </a:endParaRPr>
            </a:p>
          </p:txBody>
        </p:sp>
      </p:grpSp>
      <p:grpSp>
        <p:nvGrpSpPr>
          <p:cNvPr id="76" name="组合 75">
            <a:extLst>
              <a:ext uri="{FF2B5EF4-FFF2-40B4-BE49-F238E27FC236}">
                <a16:creationId xmlns:a16="http://schemas.microsoft.com/office/drawing/2014/main" id="{C4972F60-8904-4E46-880D-B40F61A30650}"/>
              </a:ext>
            </a:extLst>
          </p:cNvPr>
          <p:cNvGrpSpPr/>
          <p:nvPr/>
        </p:nvGrpSpPr>
        <p:grpSpPr>
          <a:xfrm>
            <a:off x="4080338" y="833120"/>
            <a:ext cx="1910626" cy="2532224"/>
            <a:chOff x="4049858" y="833120"/>
            <a:chExt cx="1910626" cy="2532224"/>
          </a:xfrm>
        </p:grpSpPr>
        <p:pic>
          <p:nvPicPr>
            <p:cNvPr id="50" name="图片 49">
              <a:extLst>
                <a:ext uri="{FF2B5EF4-FFF2-40B4-BE49-F238E27FC236}">
                  <a16:creationId xmlns:a16="http://schemas.microsoft.com/office/drawing/2014/main" id="{4281C884-8CF9-43DC-8162-649DA2C729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71333" y="1205344"/>
              <a:ext cx="1041429" cy="2160000"/>
            </a:xfrm>
            <a:prstGeom prst="rect">
              <a:avLst/>
            </a:prstGeom>
          </p:spPr>
        </p:pic>
        <p:pic>
          <p:nvPicPr>
            <p:cNvPr id="61" name="图片 60">
              <a:extLst>
                <a:ext uri="{FF2B5EF4-FFF2-40B4-BE49-F238E27FC236}">
                  <a16:creationId xmlns:a16="http://schemas.microsoft.com/office/drawing/2014/main" id="{9F5BA845-A166-4CB5-AE0A-20836B5BD6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49858" y="1080654"/>
              <a:ext cx="597882" cy="494117"/>
            </a:xfrm>
            <a:prstGeom prst="rect">
              <a:avLst/>
            </a:prstGeom>
          </p:spPr>
        </p:pic>
        <p:sp>
          <p:nvSpPr>
            <p:cNvPr id="73" name="文本框 72">
              <a:extLst>
                <a:ext uri="{FF2B5EF4-FFF2-40B4-BE49-F238E27FC236}">
                  <a16:creationId xmlns:a16="http://schemas.microsoft.com/office/drawing/2014/main" id="{A1F3E496-3241-40E6-9D5E-F1AFD36ED42C}"/>
                </a:ext>
              </a:extLst>
            </p:cNvPr>
            <p:cNvSpPr txBox="1"/>
            <p:nvPr/>
          </p:nvSpPr>
          <p:spPr>
            <a:xfrm>
              <a:off x="4517460" y="833120"/>
              <a:ext cx="1443024" cy="369332"/>
            </a:xfrm>
            <a:prstGeom prst="rect">
              <a:avLst/>
            </a:prstGeom>
            <a:noFill/>
          </p:spPr>
          <p:txBody>
            <a:bodyPr wrap="none" rtlCol="0">
              <a:spAutoFit/>
            </a:bodyPr>
            <a:lstStyle/>
            <a:p>
              <a:pPr algn="ctr"/>
              <a:r>
                <a:rPr lang="en-US" altLang="zh-CN" b="1" kern="0" dirty="0">
                  <a:latin typeface="Avenir Next"/>
                </a:rPr>
                <a:t>Google News</a:t>
              </a:r>
              <a:endParaRPr lang="zh-CN" altLang="en-US" b="1" kern="0" dirty="0">
                <a:latin typeface="Avenir Next"/>
              </a:endParaRPr>
            </a:p>
          </p:txBody>
        </p:sp>
      </p:grpSp>
      <p:grpSp>
        <p:nvGrpSpPr>
          <p:cNvPr id="80" name="组合 79">
            <a:extLst>
              <a:ext uri="{FF2B5EF4-FFF2-40B4-BE49-F238E27FC236}">
                <a16:creationId xmlns:a16="http://schemas.microsoft.com/office/drawing/2014/main" id="{DF85B2F2-E742-4A5A-A125-E4B644842102}"/>
              </a:ext>
            </a:extLst>
          </p:cNvPr>
          <p:cNvGrpSpPr/>
          <p:nvPr/>
        </p:nvGrpSpPr>
        <p:grpSpPr>
          <a:xfrm>
            <a:off x="6570984" y="743065"/>
            <a:ext cx="5184228" cy="6042199"/>
            <a:chOff x="6570984" y="743065"/>
            <a:chExt cx="5184228" cy="6042199"/>
          </a:xfrm>
        </p:grpSpPr>
        <p:grpSp>
          <p:nvGrpSpPr>
            <p:cNvPr id="40" name="组合 39">
              <a:extLst>
                <a:ext uri="{FF2B5EF4-FFF2-40B4-BE49-F238E27FC236}">
                  <a16:creationId xmlns:a16="http://schemas.microsoft.com/office/drawing/2014/main" id="{3FFCBFDE-077E-4EC5-8D66-4B6979053F55}"/>
                </a:ext>
              </a:extLst>
            </p:cNvPr>
            <p:cNvGrpSpPr/>
            <p:nvPr/>
          </p:nvGrpSpPr>
          <p:grpSpPr>
            <a:xfrm>
              <a:off x="9483385" y="3368819"/>
              <a:ext cx="2271827" cy="3416445"/>
              <a:chOff x="9321340" y="3368819"/>
              <a:chExt cx="2271827" cy="3416445"/>
            </a:xfrm>
          </p:grpSpPr>
          <p:grpSp>
            <p:nvGrpSpPr>
              <p:cNvPr id="30" name="组合 29">
                <a:extLst>
                  <a:ext uri="{FF2B5EF4-FFF2-40B4-BE49-F238E27FC236}">
                    <a16:creationId xmlns:a16="http://schemas.microsoft.com/office/drawing/2014/main" id="{F0D7C738-88A3-4F40-99D1-CC932151780E}"/>
                  </a:ext>
                </a:extLst>
              </p:cNvPr>
              <p:cNvGrpSpPr/>
              <p:nvPr/>
            </p:nvGrpSpPr>
            <p:grpSpPr>
              <a:xfrm>
                <a:off x="9321340" y="3368819"/>
                <a:ext cx="2271827" cy="3416445"/>
                <a:chOff x="9383685" y="3441555"/>
                <a:chExt cx="2271827" cy="3416445"/>
              </a:xfrm>
            </p:grpSpPr>
            <p:pic>
              <p:nvPicPr>
                <p:cNvPr id="26" name="图片 25">
                  <a:extLst>
                    <a:ext uri="{FF2B5EF4-FFF2-40B4-BE49-F238E27FC236}">
                      <a16:creationId xmlns:a16="http://schemas.microsoft.com/office/drawing/2014/main" id="{8E86637C-4E6F-4770-B36F-2F9EC0D1599D}"/>
                    </a:ext>
                  </a:extLst>
                </p:cNvPr>
                <p:cNvPicPr>
                  <a:picLocks noChangeAspect="1"/>
                </p:cNvPicPr>
                <p:nvPr/>
              </p:nvPicPr>
              <p:blipFill rotWithShape="1">
                <a:blip r:embed="rId4"/>
                <a:srcRect l="78763" r="-387"/>
                <a:stretch/>
              </p:blipFill>
              <p:spPr>
                <a:xfrm>
                  <a:off x="9814560" y="3441555"/>
                  <a:ext cx="1840952" cy="3416445"/>
                </a:xfrm>
                <a:prstGeom prst="rect">
                  <a:avLst/>
                </a:prstGeom>
              </p:spPr>
            </p:pic>
            <p:pic>
              <p:nvPicPr>
                <p:cNvPr id="27" name="图片 26">
                  <a:extLst>
                    <a:ext uri="{FF2B5EF4-FFF2-40B4-BE49-F238E27FC236}">
                      <a16:creationId xmlns:a16="http://schemas.microsoft.com/office/drawing/2014/main" id="{91AD6B70-1132-4A5F-8F16-7FD869C96777}"/>
                    </a:ext>
                  </a:extLst>
                </p:cNvPr>
                <p:cNvPicPr>
                  <a:picLocks noChangeAspect="1"/>
                </p:cNvPicPr>
                <p:nvPr/>
              </p:nvPicPr>
              <p:blipFill rotWithShape="1">
                <a:blip r:embed="rId4"/>
                <a:srcRect l="356" r="94396"/>
                <a:stretch/>
              </p:blipFill>
              <p:spPr>
                <a:xfrm>
                  <a:off x="9383685" y="3441555"/>
                  <a:ext cx="446809" cy="3416445"/>
                </a:xfrm>
                <a:prstGeom prst="rect">
                  <a:avLst/>
                </a:prstGeom>
              </p:spPr>
            </p:pic>
            <p:pic>
              <p:nvPicPr>
                <p:cNvPr id="18" name="图片 17">
                  <a:extLst>
                    <a:ext uri="{FF2B5EF4-FFF2-40B4-BE49-F238E27FC236}">
                      <a16:creationId xmlns:a16="http://schemas.microsoft.com/office/drawing/2014/main" id="{53ECF111-40C1-4A57-A13B-351CE8B5B920}"/>
                    </a:ext>
                  </a:extLst>
                </p:cNvPr>
                <p:cNvPicPr>
                  <a:picLocks noChangeAspect="1"/>
                </p:cNvPicPr>
                <p:nvPr/>
              </p:nvPicPr>
              <p:blipFill>
                <a:blip r:embed="rId5"/>
                <a:stretch>
                  <a:fillRect/>
                </a:stretch>
              </p:blipFill>
              <p:spPr>
                <a:xfrm>
                  <a:off x="9753535" y="6478806"/>
                  <a:ext cx="329202" cy="213447"/>
                </a:xfrm>
                <a:prstGeom prst="rect">
                  <a:avLst/>
                </a:prstGeom>
              </p:spPr>
            </p:pic>
            <p:pic>
              <p:nvPicPr>
                <p:cNvPr id="28" name="图片 27">
                  <a:extLst>
                    <a:ext uri="{FF2B5EF4-FFF2-40B4-BE49-F238E27FC236}">
                      <a16:creationId xmlns:a16="http://schemas.microsoft.com/office/drawing/2014/main" id="{E2115CB4-8E04-49E0-84DB-E20446A3521B}"/>
                    </a:ext>
                  </a:extLst>
                </p:cNvPr>
                <p:cNvPicPr>
                  <a:picLocks noChangeAspect="1"/>
                </p:cNvPicPr>
                <p:nvPr/>
              </p:nvPicPr>
              <p:blipFill>
                <a:blip r:embed="rId5"/>
                <a:stretch>
                  <a:fillRect/>
                </a:stretch>
              </p:blipFill>
              <p:spPr>
                <a:xfrm>
                  <a:off x="9808399" y="4814598"/>
                  <a:ext cx="329202" cy="213447"/>
                </a:xfrm>
                <a:prstGeom prst="rect">
                  <a:avLst/>
                </a:prstGeom>
              </p:spPr>
            </p:pic>
          </p:grpSp>
          <p:sp>
            <p:nvSpPr>
              <p:cNvPr id="36" name="矩形 35">
                <a:extLst>
                  <a:ext uri="{FF2B5EF4-FFF2-40B4-BE49-F238E27FC236}">
                    <a16:creationId xmlns:a16="http://schemas.microsoft.com/office/drawing/2014/main" id="{6FA9DCF3-AC10-422D-97DD-06B85685390A}"/>
                  </a:ext>
                </a:extLst>
              </p:cNvPr>
              <p:cNvSpPr/>
              <p:nvPr/>
            </p:nvSpPr>
            <p:spPr>
              <a:xfrm>
                <a:off x="9794240" y="5252720"/>
                <a:ext cx="150876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45091B7E-0180-424B-BFCF-253D1A4C8C3B}"/>
                  </a:ext>
                </a:extLst>
              </p:cNvPr>
              <p:cNvSpPr/>
              <p:nvPr/>
            </p:nvSpPr>
            <p:spPr>
              <a:xfrm>
                <a:off x="9794240" y="5735320"/>
                <a:ext cx="1508760" cy="6096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DC92E6CD-0008-4562-9F7E-1E686C263C32}"/>
                </a:ext>
              </a:extLst>
            </p:cNvPr>
            <p:cNvGrpSpPr/>
            <p:nvPr/>
          </p:nvGrpSpPr>
          <p:grpSpPr>
            <a:xfrm>
              <a:off x="6570984" y="3328641"/>
              <a:ext cx="2176963" cy="3416445"/>
              <a:chOff x="6600306" y="3318481"/>
              <a:chExt cx="2176963" cy="3416445"/>
            </a:xfrm>
          </p:grpSpPr>
          <p:grpSp>
            <p:nvGrpSpPr>
              <p:cNvPr id="29" name="组合 28">
                <a:extLst>
                  <a:ext uri="{FF2B5EF4-FFF2-40B4-BE49-F238E27FC236}">
                    <a16:creationId xmlns:a16="http://schemas.microsoft.com/office/drawing/2014/main" id="{DBFC9C65-2F2A-4EF6-ABD4-E3B434E094F9}"/>
                  </a:ext>
                </a:extLst>
              </p:cNvPr>
              <p:cNvGrpSpPr/>
              <p:nvPr/>
            </p:nvGrpSpPr>
            <p:grpSpPr>
              <a:xfrm>
                <a:off x="6600306" y="3318481"/>
                <a:ext cx="2176963" cy="3416445"/>
                <a:chOff x="6465225" y="3441555"/>
                <a:chExt cx="2176963" cy="3416445"/>
              </a:xfrm>
            </p:grpSpPr>
            <p:pic>
              <p:nvPicPr>
                <p:cNvPr id="17" name="图片 16">
                  <a:extLst>
                    <a:ext uri="{FF2B5EF4-FFF2-40B4-BE49-F238E27FC236}">
                      <a16:creationId xmlns:a16="http://schemas.microsoft.com/office/drawing/2014/main" id="{63985E23-D153-417F-939C-628E6C91E72E}"/>
                    </a:ext>
                  </a:extLst>
                </p:cNvPr>
                <p:cNvPicPr>
                  <a:picLocks noChangeAspect="1"/>
                </p:cNvPicPr>
                <p:nvPr/>
              </p:nvPicPr>
              <p:blipFill>
                <a:blip r:embed="rId5"/>
                <a:stretch>
                  <a:fillRect/>
                </a:stretch>
              </p:blipFill>
              <p:spPr>
                <a:xfrm>
                  <a:off x="7480743" y="6464582"/>
                  <a:ext cx="329202" cy="213447"/>
                </a:xfrm>
                <a:prstGeom prst="rect">
                  <a:avLst/>
                </a:prstGeom>
              </p:spPr>
            </p:pic>
            <p:grpSp>
              <p:nvGrpSpPr>
                <p:cNvPr id="25" name="组合 24">
                  <a:extLst>
                    <a:ext uri="{FF2B5EF4-FFF2-40B4-BE49-F238E27FC236}">
                      <a16:creationId xmlns:a16="http://schemas.microsoft.com/office/drawing/2014/main" id="{1D097116-A7AE-453E-83FC-82136294696E}"/>
                    </a:ext>
                  </a:extLst>
                </p:cNvPr>
                <p:cNvGrpSpPr/>
                <p:nvPr/>
              </p:nvGrpSpPr>
              <p:grpSpPr>
                <a:xfrm>
                  <a:off x="6465225" y="3441555"/>
                  <a:ext cx="2176963" cy="3416445"/>
                  <a:chOff x="6758941" y="3441555"/>
                  <a:chExt cx="2176963" cy="3416445"/>
                </a:xfrm>
              </p:grpSpPr>
              <p:grpSp>
                <p:nvGrpSpPr>
                  <p:cNvPr id="22" name="组合 21">
                    <a:extLst>
                      <a:ext uri="{FF2B5EF4-FFF2-40B4-BE49-F238E27FC236}">
                        <a16:creationId xmlns:a16="http://schemas.microsoft.com/office/drawing/2014/main" id="{54A4CF56-6EEC-4610-ABCD-E39A20B58533}"/>
                      </a:ext>
                    </a:extLst>
                  </p:cNvPr>
                  <p:cNvGrpSpPr/>
                  <p:nvPr/>
                </p:nvGrpSpPr>
                <p:grpSpPr>
                  <a:xfrm>
                    <a:off x="6758941" y="3441555"/>
                    <a:ext cx="2000594" cy="3416445"/>
                    <a:chOff x="6758941" y="3441555"/>
                    <a:chExt cx="2000594" cy="3416445"/>
                  </a:xfrm>
                </p:grpSpPr>
                <p:pic>
                  <p:nvPicPr>
                    <p:cNvPr id="11" name="图片 10">
                      <a:extLst>
                        <a:ext uri="{FF2B5EF4-FFF2-40B4-BE49-F238E27FC236}">
                          <a16:creationId xmlns:a16="http://schemas.microsoft.com/office/drawing/2014/main" id="{6EF6162B-75DB-43F4-B5DD-C1B22FB7521C}"/>
                        </a:ext>
                      </a:extLst>
                    </p:cNvPr>
                    <p:cNvPicPr>
                      <a:picLocks noChangeAspect="1"/>
                    </p:cNvPicPr>
                    <p:nvPr/>
                  </p:nvPicPr>
                  <p:blipFill rotWithShape="1">
                    <a:blip r:embed="rId4"/>
                    <a:srcRect l="60610" r="20960"/>
                    <a:stretch/>
                  </p:blipFill>
                  <p:spPr>
                    <a:xfrm>
                      <a:off x="7190509" y="3441555"/>
                      <a:ext cx="1569026" cy="3416445"/>
                    </a:xfrm>
                    <a:prstGeom prst="rect">
                      <a:avLst/>
                    </a:prstGeom>
                  </p:spPr>
                </p:pic>
                <p:pic>
                  <p:nvPicPr>
                    <p:cNvPr id="19" name="图片 18">
                      <a:extLst>
                        <a:ext uri="{FF2B5EF4-FFF2-40B4-BE49-F238E27FC236}">
                          <a16:creationId xmlns:a16="http://schemas.microsoft.com/office/drawing/2014/main" id="{CFEE15F6-A15C-403E-875F-CAAD3EBE26A7}"/>
                        </a:ext>
                      </a:extLst>
                    </p:cNvPr>
                    <p:cNvPicPr>
                      <a:picLocks noChangeAspect="1"/>
                    </p:cNvPicPr>
                    <p:nvPr/>
                  </p:nvPicPr>
                  <p:blipFill rotWithShape="1">
                    <a:blip r:embed="rId4"/>
                    <a:srcRect l="356" r="94396"/>
                    <a:stretch/>
                  </p:blipFill>
                  <p:spPr>
                    <a:xfrm>
                      <a:off x="6758941" y="3441555"/>
                      <a:ext cx="446809" cy="3416445"/>
                    </a:xfrm>
                    <a:prstGeom prst="rect">
                      <a:avLst/>
                    </a:prstGeom>
                  </p:spPr>
                </p:pic>
                <p:pic>
                  <p:nvPicPr>
                    <p:cNvPr id="20" name="图片 19">
                      <a:extLst>
                        <a:ext uri="{FF2B5EF4-FFF2-40B4-BE49-F238E27FC236}">
                          <a16:creationId xmlns:a16="http://schemas.microsoft.com/office/drawing/2014/main" id="{F0D7E9B3-E04D-4F58-A964-F4DBE5C9D1DD}"/>
                        </a:ext>
                      </a:extLst>
                    </p:cNvPr>
                    <p:cNvPicPr>
                      <a:picLocks noChangeAspect="1"/>
                    </p:cNvPicPr>
                    <p:nvPr/>
                  </p:nvPicPr>
                  <p:blipFill>
                    <a:blip r:embed="rId5"/>
                    <a:stretch>
                      <a:fillRect/>
                    </a:stretch>
                  </p:blipFill>
                  <p:spPr>
                    <a:xfrm>
                      <a:off x="7179684" y="4801898"/>
                      <a:ext cx="329202" cy="213447"/>
                    </a:xfrm>
                    <a:prstGeom prst="rect">
                      <a:avLst/>
                    </a:prstGeom>
                  </p:spPr>
                </p:pic>
                <p:pic>
                  <p:nvPicPr>
                    <p:cNvPr id="21" name="图片 20">
                      <a:extLst>
                        <a:ext uri="{FF2B5EF4-FFF2-40B4-BE49-F238E27FC236}">
                          <a16:creationId xmlns:a16="http://schemas.microsoft.com/office/drawing/2014/main" id="{3A43A2AB-076B-4DF3-90FC-69E022D022E7}"/>
                        </a:ext>
                      </a:extLst>
                    </p:cNvPr>
                    <p:cNvPicPr>
                      <a:picLocks noChangeAspect="1"/>
                    </p:cNvPicPr>
                    <p:nvPr/>
                  </p:nvPicPr>
                  <p:blipFill>
                    <a:blip r:embed="rId5"/>
                    <a:stretch>
                      <a:fillRect/>
                    </a:stretch>
                  </p:blipFill>
                  <p:spPr>
                    <a:xfrm>
                      <a:off x="7145048" y="6471370"/>
                      <a:ext cx="329202" cy="213447"/>
                    </a:xfrm>
                    <a:prstGeom prst="rect">
                      <a:avLst/>
                    </a:prstGeom>
                  </p:spPr>
                </p:pic>
              </p:grpSp>
              <p:pic>
                <p:nvPicPr>
                  <p:cNvPr id="23" name="图片 22">
                    <a:extLst>
                      <a:ext uri="{FF2B5EF4-FFF2-40B4-BE49-F238E27FC236}">
                        <a16:creationId xmlns:a16="http://schemas.microsoft.com/office/drawing/2014/main" id="{85438070-7F38-47BA-BF42-31B752945723}"/>
                      </a:ext>
                    </a:extLst>
                  </p:cNvPr>
                  <p:cNvPicPr>
                    <a:picLocks noChangeAspect="1"/>
                  </p:cNvPicPr>
                  <p:nvPr/>
                </p:nvPicPr>
                <p:blipFill>
                  <a:blip r:embed="rId5"/>
                  <a:stretch>
                    <a:fillRect/>
                  </a:stretch>
                </p:blipFill>
                <p:spPr>
                  <a:xfrm>
                    <a:off x="8547820" y="4819216"/>
                    <a:ext cx="329202" cy="213447"/>
                  </a:xfrm>
                  <a:prstGeom prst="rect">
                    <a:avLst/>
                  </a:prstGeom>
                </p:spPr>
              </p:pic>
              <p:pic>
                <p:nvPicPr>
                  <p:cNvPr id="24" name="图片 23">
                    <a:extLst>
                      <a:ext uri="{FF2B5EF4-FFF2-40B4-BE49-F238E27FC236}">
                        <a16:creationId xmlns:a16="http://schemas.microsoft.com/office/drawing/2014/main" id="{7E47938A-968E-4CFD-A5BD-E473B83E7A5D}"/>
                      </a:ext>
                    </a:extLst>
                  </p:cNvPr>
                  <p:cNvPicPr>
                    <a:picLocks noChangeAspect="1"/>
                  </p:cNvPicPr>
                  <p:nvPr/>
                </p:nvPicPr>
                <p:blipFill>
                  <a:blip r:embed="rId5"/>
                  <a:stretch>
                    <a:fillRect/>
                  </a:stretch>
                </p:blipFill>
                <p:spPr>
                  <a:xfrm>
                    <a:off x="8606702" y="6478298"/>
                    <a:ext cx="329202" cy="213447"/>
                  </a:xfrm>
                  <a:prstGeom prst="rect">
                    <a:avLst/>
                  </a:prstGeom>
                </p:spPr>
              </p:pic>
            </p:grpSp>
          </p:grpSp>
          <p:sp>
            <p:nvSpPr>
              <p:cNvPr id="34" name="矩形 33">
                <a:extLst>
                  <a:ext uri="{FF2B5EF4-FFF2-40B4-BE49-F238E27FC236}">
                    <a16:creationId xmlns:a16="http://schemas.microsoft.com/office/drawing/2014/main" id="{A0DC4B37-24C8-4A2D-BF65-2226B343C2D0}"/>
                  </a:ext>
                </a:extLst>
              </p:cNvPr>
              <p:cNvSpPr/>
              <p:nvPr/>
            </p:nvSpPr>
            <p:spPr>
              <a:xfrm>
                <a:off x="7076440" y="5521960"/>
                <a:ext cx="1508760" cy="556260"/>
              </a:xfrm>
              <a:prstGeom prst="rect">
                <a:avLst/>
              </a:prstGeom>
              <a:noFill/>
              <a:ln w="38100">
                <a:solidFill>
                  <a:srgbClr val="008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656A433-CC23-4F9C-849F-F9B62780AFF7}"/>
                  </a:ext>
                </a:extLst>
              </p:cNvPr>
              <p:cNvSpPr/>
              <p:nvPr/>
            </p:nvSpPr>
            <p:spPr>
              <a:xfrm>
                <a:off x="7081520" y="5674360"/>
                <a:ext cx="1508760" cy="6096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a:extLst>
                <a:ext uri="{FF2B5EF4-FFF2-40B4-BE49-F238E27FC236}">
                  <a16:creationId xmlns:a16="http://schemas.microsoft.com/office/drawing/2014/main" id="{69EE44C6-313C-4CAF-88B8-A8434EF92B3C}"/>
                </a:ext>
              </a:extLst>
            </p:cNvPr>
            <p:cNvGrpSpPr/>
            <p:nvPr/>
          </p:nvGrpSpPr>
          <p:grpSpPr>
            <a:xfrm>
              <a:off x="6881395" y="743065"/>
              <a:ext cx="2088257" cy="2585506"/>
              <a:chOff x="6777223" y="743065"/>
              <a:chExt cx="2088257" cy="2585506"/>
            </a:xfrm>
          </p:grpSpPr>
          <p:pic>
            <p:nvPicPr>
              <p:cNvPr id="42" name="图片 41">
                <a:extLst>
                  <a:ext uri="{FF2B5EF4-FFF2-40B4-BE49-F238E27FC236}">
                    <a16:creationId xmlns:a16="http://schemas.microsoft.com/office/drawing/2014/main" id="{F9674B04-4AAB-42C0-BFB5-A52FEC9E0E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36652" y="1381992"/>
                <a:ext cx="867858" cy="1800000"/>
              </a:xfrm>
              <a:prstGeom prst="rect">
                <a:avLst/>
              </a:prstGeom>
            </p:spPr>
          </p:pic>
          <p:pic>
            <p:nvPicPr>
              <p:cNvPr id="57" name="图片 56">
                <a:extLst>
                  <a:ext uri="{FF2B5EF4-FFF2-40B4-BE49-F238E27FC236}">
                    <a16:creationId xmlns:a16="http://schemas.microsoft.com/office/drawing/2014/main" id="{B1F1F66D-1598-4AE2-9223-DC10F3F2E3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7223" y="1368136"/>
                <a:ext cx="867858" cy="1800000"/>
              </a:xfrm>
              <a:prstGeom prst="rect">
                <a:avLst/>
              </a:prstGeom>
            </p:spPr>
          </p:pic>
          <p:pic>
            <p:nvPicPr>
              <p:cNvPr id="64" name="图片 63">
                <a:extLst>
                  <a:ext uri="{FF2B5EF4-FFF2-40B4-BE49-F238E27FC236}">
                    <a16:creationId xmlns:a16="http://schemas.microsoft.com/office/drawing/2014/main" id="{6F37BBD9-E1BE-437A-B06B-B366CF8F15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5138" y="846974"/>
                <a:ext cx="597882" cy="494117"/>
              </a:xfrm>
              <a:prstGeom prst="rect">
                <a:avLst/>
              </a:prstGeom>
            </p:spPr>
          </p:pic>
          <p:pic>
            <p:nvPicPr>
              <p:cNvPr id="65" name="图片 64">
                <a:extLst>
                  <a:ext uri="{FF2B5EF4-FFF2-40B4-BE49-F238E27FC236}">
                    <a16:creationId xmlns:a16="http://schemas.microsoft.com/office/drawing/2014/main" id="{C663CF53-CEAB-4931-8C01-6BAC259922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3856" y="743065"/>
                <a:ext cx="720000" cy="720000"/>
              </a:xfrm>
              <a:prstGeom prst="rect">
                <a:avLst/>
              </a:prstGeom>
            </p:spPr>
          </p:pic>
          <p:sp>
            <p:nvSpPr>
              <p:cNvPr id="66" name="矩形 65">
                <a:extLst>
                  <a:ext uri="{FF2B5EF4-FFF2-40B4-BE49-F238E27FC236}">
                    <a16:creationId xmlns:a16="http://schemas.microsoft.com/office/drawing/2014/main" id="{0643EB2D-2F55-4A04-A0F6-D68EB487F45D}"/>
                  </a:ext>
                </a:extLst>
              </p:cNvPr>
              <p:cNvSpPr/>
              <p:nvPr/>
            </p:nvSpPr>
            <p:spPr>
              <a:xfrm>
                <a:off x="7731760" y="1899920"/>
                <a:ext cx="863600" cy="568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FDE19BC7-A28E-4801-ACA5-8A37C0148F17}"/>
                  </a:ext>
                </a:extLst>
              </p:cNvPr>
              <p:cNvSpPr txBox="1"/>
              <p:nvPr/>
            </p:nvSpPr>
            <p:spPr>
              <a:xfrm>
                <a:off x="7545888" y="2682240"/>
                <a:ext cx="1319592" cy="646331"/>
              </a:xfrm>
              <a:prstGeom prst="rect">
                <a:avLst/>
              </a:prstGeom>
              <a:noFill/>
            </p:spPr>
            <p:txBody>
              <a:bodyPr wrap="none" rtlCol="0">
                <a:spAutoFit/>
              </a:bodyPr>
              <a:lstStyle/>
              <a:p>
                <a:pPr algn="ctr"/>
                <a:r>
                  <a:rPr lang="en-US" altLang="zh-CN" b="1" kern="0" dirty="0">
                    <a:solidFill>
                      <a:srgbClr val="FF0000"/>
                    </a:solidFill>
                    <a:latin typeface="Avenir Next"/>
                  </a:rPr>
                  <a:t>Background</a:t>
                </a:r>
              </a:p>
              <a:p>
                <a:pPr algn="ctr"/>
                <a:r>
                  <a:rPr lang="en-US" altLang="zh-CN" b="1" kern="0" dirty="0">
                    <a:solidFill>
                      <a:srgbClr val="FF0000"/>
                    </a:solidFill>
                    <a:latin typeface="Avenir Next"/>
                  </a:rPr>
                  <a:t>running</a:t>
                </a:r>
                <a:endParaRPr lang="zh-CN" altLang="en-US" b="1" kern="0" dirty="0">
                  <a:solidFill>
                    <a:srgbClr val="FF0000"/>
                  </a:solidFill>
                  <a:latin typeface="Avenir Next"/>
                </a:endParaRPr>
              </a:p>
            </p:txBody>
          </p:sp>
        </p:grpSp>
        <p:grpSp>
          <p:nvGrpSpPr>
            <p:cNvPr id="78" name="组合 77">
              <a:extLst>
                <a:ext uri="{FF2B5EF4-FFF2-40B4-BE49-F238E27FC236}">
                  <a16:creationId xmlns:a16="http://schemas.microsoft.com/office/drawing/2014/main" id="{A98C04EC-D2A5-4581-B147-7365EE5BE936}"/>
                </a:ext>
              </a:extLst>
            </p:cNvPr>
            <p:cNvGrpSpPr/>
            <p:nvPr/>
          </p:nvGrpSpPr>
          <p:grpSpPr>
            <a:xfrm>
              <a:off x="9690942" y="843280"/>
              <a:ext cx="2058638" cy="2542848"/>
              <a:chOff x="9690942" y="843280"/>
              <a:chExt cx="2058638" cy="2542848"/>
            </a:xfrm>
          </p:grpSpPr>
          <p:pic>
            <p:nvPicPr>
              <p:cNvPr id="44" name="图片 43">
                <a:extLst>
                  <a:ext uri="{FF2B5EF4-FFF2-40B4-BE49-F238E27FC236}">
                    <a16:creationId xmlns:a16="http://schemas.microsoft.com/office/drawing/2014/main" id="{933E3968-EA90-4574-8F3C-61D4F18164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84997" y="1226128"/>
                <a:ext cx="1041429" cy="2160000"/>
              </a:xfrm>
              <a:prstGeom prst="rect">
                <a:avLst/>
              </a:prstGeom>
            </p:spPr>
          </p:pic>
          <p:pic>
            <p:nvPicPr>
              <p:cNvPr id="68" name="图片 67">
                <a:extLst>
                  <a:ext uri="{FF2B5EF4-FFF2-40B4-BE49-F238E27FC236}">
                    <a16:creationId xmlns:a16="http://schemas.microsoft.com/office/drawing/2014/main" id="{37B89837-5454-40D3-A839-46770B1271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51698" y="2523374"/>
                <a:ext cx="597882" cy="494117"/>
              </a:xfrm>
              <a:prstGeom prst="rect">
                <a:avLst/>
              </a:prstGeom>
            </p:spPr>
          </p:pic>
          <p:pic>
            <p:nvPicPr>
              <p:cNvPr id="69" name="图片 68">
                <a:extLst>
                  <a:ext uri="{FF2B5EF4-FFF2-40B4-BE49-F238E27FC236}">
                    <a16:creationId xmlns:a16="http://schemas.microsoft.com/office/drawing/2014/main" id="{9B1D8111-364B-4C0A-8DFC-B4F78C46FA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8931" y="1519635"/>
                <a:ext cx="529937" cy="529937"/>
              </a:xfrm>
              <a:prstGeom prst="rect">
                <a:avLst/>
              </a:prstGeom>
            </p:spPr>
          </p:pic>
          <p:sp>
            <p:nvSpPr>
              <p:cNvPr id="70" name="文本框 69">
                <a:extLst>
                  <a:ext uri="{FF2B5EF4-FFF2-40B4-BE49-F238E27FC236}">
                    <a16:creationId xmlns:a16="http://schemas.microsoft.com/office/drawing/2014/main" id="{3D304A86-C87C-4A6C-9941-BA327138D700}"/>
                  </a:ext>
                </a:extLst>
              </p:cNvPr>
              <p:cNvSpPr txBox="1"/>
              <p:nvPr/>
            </p:nvSpPr>
            <p:spPr>
              <a:xfrm>
                <a:off x="9690942" y="843280"/>
                <a:ext cx="1906292" cy="369332"/>
              </a:xfrm>
              <a:prstGeom prst="rect">
                <a:avLst/>
              </a:prstGeom>
              <a:noFill/>
            </p:spPr>
            <p:txBody>
              <a:bodyPr wrap="none" rtlCol="0">
                <a:spAutoFit/>
              </a:bodyPr>
              <a:lstStyle/>
              <a:p>
                <a:pPr algn="ctr"/>
                <a:r>
                  <a:rPr lang="en-US" altLang="zh-CN" b="1" kern="0" dirty="0">
                    <a:solidFill>
                      <a:srgbClr val="FF0000"/>
                    </a:solidFill>
                    <a:latin typeface="Avenir Next"/>
                  </a:rPr>
                  <a:t>Split-screen mode</a:t>
                </a:r>
                <a:endParaRPr lang="zh-CN" altLang="en-US" b="1" kern="0" dirty="0">
                  <a:solidFill>
                    <a:srgbClr val="FF0000"/>
                  </a:solidFill>
                  <a:latin typeface="Avenir Next"/>
                </a:endParaRPr>
              </a:p>
            </p:txBody>
          </p:sp>
        </p:grpSp>
      </p:grpSp>
    </p:spTree>
    <p:custDataLst>
      <p:tags r:id="rId1"/>
    </p:custDataLst>
    <p:extLst>
      <p:ext uri="{BB962C8B-B14F-4D97-AF65-F5344CB8AC3E}">
        <p14:creationId xmlns:p14="http://schemas.microsoft.com/office/powerpoint/2010/main" val="2705826152"/>
      </p:ext>
    </p:extLst>
  </p:cSld>
  <p:clrMapOvr>
    <a:masterClrMapping/>
  </p:clrMapOvr>
  <mc:AlternateContent xmlns:mc="http://schemas.openxmlformats.org/markup-compatibility/2006" xmlns:p14="http://schemas.microsoft.com/office/powerpoint/2010/main">
    <mc:Choice Requires="p14">
      <p:transition spd="slow" p14:dur="2000" advTm="38871"/>
    </mc:Choice>
    <mc:Fallback xmlns="">
      <p:transition spd="slow" advTm="38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EF373E-E1B6-EA49-8263-BC5DA222A673}"/>
              </a:ext>
            </a:extLst>
          </p:cNvPr>
          <p:cNvSpPr txBox="1">
            <a:spLocks/>
          </p:cNvSpPr>
          <p:nvPr/>
        </p:nvSpPr>
        <p:spPr>
          <a:xfrm>
            <a:off x="1333218" y="1267951"/>
            <a:ext cx="9350022" cy="3974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Background and Motivation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Related Works and Limitations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Preliminary Analysis</a:t>
            </a:r>
          </a:p>
          <a:p>
            <a:pPr marL="0" indent="0">
              <a:buNone/>
            </a:pPr>
            <a:r>
              <a:rPr lang="en-US" altLang="zh-CN" sz="3600" b="1" dirty="0">
                <a:latin typeface="Calibri" panose="020F0502020204030204" pitchFamily="34" charset="0"/>
                <a:cs typeface="Calibri" panose="020F0502020204030204" pitchFamily="34" charset="0"/>
              </a:rPr>
              <a:t>System Design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Evaluation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Conclusion</a:t>
            </a:r>
          </a:p>
          <a:p>
            <a:pPr marL="0" indent="0">
              <a:buNone/>
            </a:pPr>
            <a:endParaRPr lang="en-US" altLang="zh-CN" sz="3600" b="1" dirty="0"/>
          </a:p>
        </p:txBody>
      </p:sp>
      <p:sp>
        <p:nvSpPr>
          <p:cNvPr id="5" name="Rectangle 4">
            <a:extLst>
              <a:ext uri="{FF2B5EF4-FFF2-40B4-BE49-F238E27FC236}">
                <a16:creationId xmlns:a16="http://schemas.microsoft.com/office/drawing/2014/main" id="{03F863FE-6E63-D244-B493-92AB0FCE5AA6}"/>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lnSpc>
                <a:spcPct val="100000"/>
              </a:lnSpc>
              <a:spcBef>
                <a:spcPts val="0"/>
              </a:spcBef>
            </a:pPr>
            <a:r>
              <a:rPr lang="en-US" sz="4400" b="1" dirty="0">
                <a:solidFill>
                  <a:schemeClr val="bg1">
                    <a:lumMod val="95000"/>
                  </a:schemeClr>
                </a:solidFill>
                <a:latin typeface="Calibri" panose="020F0502020204030204" pitchFamily="34" charset="0"/>
                <a:cs typeface="Calibri" panose="020F0502020204030204" pitchFamily="34" charset="0"/>
              </a:rPr>
              <a:t>Outline</a:t>
            </a:r>
          </a:p>
        </p:txBody>
      </p:sp>
      <p:sp>
        <p:nvSpPr>
          <p:cNvPr id="6" name="灯片编号占位符 19">
            <a:extLst>
              <a:ext uri="{FF2B5EF4-FFF2-40B4-BE49-F238E27FC236}">
                <a16:creationId xmlns:a16="http://schemas.microsoft.com/office/drawing/2014/main" id="{7FB42333-EC1A-44D2-AF08-0FF53331E8BC}"/>
              </a:ext>
            </a:extLst>
          </p:cNvPr>
          <p:cNvSpPr>
            <a:spLocks noGrp="1"/>
          </p:cNvSpPr>
          <p:nvPr>
            <p:ph type="sldNum" sz="quarter" idx="12"/>
          </p:nvPr>
        </p:nvSpPr>
        <p:spPr>
          <a:xfrm>
            <a:off x="6000750" y="6556081"/>
            <a:ext cx="192360" cy="206788"/>
          </a:xfrm>
        </p:spPr>
        <p:txBody>
          <a:bodyPr/>
          <a:lstStyle/>
          <a:p>
            <a:pPr algn="l">
              <a:lnSpc>
                <a:spcPct val="110000"/>
              </a:lnSpc>
            </a:pPr>
            <a:fld id="{29C8246E-A6AF-6F45-8CFB-191447A4A1AB}" type="slidenum">
              <a:rPr lang="en-US" sz="1250" smtClean="0">
                <a:solidFill>
                  <a:schemeClr val="tx1"/>
                </a:solidFill>
              </a:rPr>
              <a:pPr algn="l">
                <a:lnSpc>
                  <a:spcPct val="110000"/>
                </a:lnSpc>
              </a:pPr>
              <a:t>15</a:t>
            </a:fld>
            <a:endParaRPr lang="en-US" sz="1250" dirty="0">
              <a:solidFill>
                <a:schemeClr val="tx1"/>
              </a:solidFill>
            </a:endParaRPr>
          </a:p>
        </p:txBody>
      </p:sp>
    </p:spTree>
    <p:extLst>
      <p:ext uri="{BB962C8B-B14F-4D97-AF65-F5344CB8AC3E}">
        <p14:creationId xmlns:p14="http://schemas.microsoft.com/office/powerpoint/2010/main" val="730169246"/>
      </p:ext>
    </p:extLst>
  </p:cSld>
  <p:clrMapOvr>
    <a:masterClrMapping/>
  </p:clrMapOvr>
  <mc:AlternateContent xmlns:mc="http://schemas.openxmlformats.org/markup-compatibility/2006" xmlns:p14="http://schemas.microsoft.com/office/powerpoint/2010/main">
    <mc:Choice Requires="p14">
      <p:transition spd="slow" p14:dur="2000" advTm="5943"/>
    </mc:Choice>
    <mc:Fallback xmlns="">
      <p:transition spd="slow" advTm="594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76542766-DF41-4EDE-8057-A5D5CE3ECC76}"/>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Cancel out the geomagnetic filed signals</a:t>
            </a:r>
            <a:endParaRPr lang="en-US" sz="4000" b="1" dirty="0">
              <a:solidFill>
                <a:schemeClr val="bg1">
                  <a:lumMod val="95000"/>
                </a:schemeClr>
              </a:solidFill>
              <a:latin typeface="Calibri" panose="020F0502020204030204" pitchFamily="34" charset="0"/>
              <a:cs typeface="Calibri" panose="020F0502020204030204" pitchFamily="34" charset="0"/>
              <a:sym typeface="Avenir Next"/>
            </a:endParaRPr>
          </a:p>
        </p:txBody>
      </p:sp>
      <p:pic>
        <p:nvPicPr>
          <p:cNvPr id="3" name="图片 2">
            <a:extLst>
              <a:ext uri="{FF2B5EF4-FFF2-40B4-BE49-F238E27FC236}">
                <a16:creationId xmlns:a16="http://schemas.microsoft.com/office/drawing/2014/main" id="{F7587F3A-1A9F-456E-AC93-D3D0CE6AF618}"/>
              </a:ext>
            </a:extLst>
          </p:cNvPr>
          <p:cNvPicPr>
            <a:picLocks noChangeAspect="1"/>
          </p:cNvPicPr>
          <p:nvPr/>
        </p:nvPicPr>
        <p:blipFill rotWithShape="1">
          <a:blip r:embed="rId4"/>
          <a:srcRect l="2714" t="7485" r="2094" b="4425"/>
          <a:stretch/>
        </p:blipFill>
        <p:spPr>
          <a:xfrm>
            <a:off x="4861367" y="960699"/>
            <a:ext cx="7153154" cy="2534855"/>
          </a:xfrm>
          <a:prstGeom prst="rect">
            <a:avLst/>
          </a:prstGeom>
        </p:spPr>
      </p:pic>
      <p:grpSp>
        <p:nvGrpSpPr>
          <p:cNvPr id="52" name="组合 51">
            <a:extLst>
              <a:ext uri="{FF2B5EF4-FFF2-40B4-BE49-F238E27FC236}">
                <a16:creationId xmlns:a16="http://schemas.microsoft.com/office/drawing/2014/main" id="{F8717B65-70BB-4EE1-9AE1-CC84CD508CD1}"/>
              </a:ext>
            </a:extLst>
          </p:cNvPr>
          <p:cNvGrpSpPr/>
          <p:nvPr/>
        </p:nvGrpSpPr>
        <p:grpSpPr>
          <a:xfrm>
            <a:off x="241605" y="4035038"/>
            <a:ext cx="11443037" cy="2741939"/>
            <a:chOff x="241605" y="4035038"/>
            <a:chExt cx="11443037" cy="2741939"/>
          </a:xfrm>
        </p:grpSpPr>
        <p:pic>
          <p:nvPicPr>
            <p:cNvPr id="8" name="图片 7">
              <a:extLst>
                <a:ext uri="{FF2B5EF4-FFF2-40B4-BE49-F238E27FC236}">
                  <a16:creationId xmlns:a16="http://schemas.microsoft.com/office/drawing/2014/main" id="{296DF103-EBB4-44B3-A291-DBD19E700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0588" y="4035038"/>
              <a:ext cx="1353205" cy="1008000"/>
            </a:xfrm>
            <a:prstGeom prst="rect">
              <a:avLst/>
            </a:prstGeom>
          </p:spPr>
        </p:pic>
        <p:pic>
          <p:nvPicPr>
            <p:cNvPr id="9" name="图片 8">
              <a:extLst>
                <a:ext uri="{FF2B5EF4-FFF2-40B4-BE49-F238E27FC236}">
                  <a16:creationId xmlns:a16="http://schemas.microsoft.com/office/drawing/2014/main" id="{A430F5A5-847A-48CE-A0C5-071683B450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0588" y="5607298"/>
              <a:ext cx="1353206" cy="1008000"/>
            </a:xfrm>
            <a:prstGeom prst="rect">
              <a:avLst/>
            </a:prstGeom>
          </p:spPr>
        </p:pic>
        <p:pic>
          <p:nvPicPr>
            <p:cNvPr id="10" name="图片 9">
              <a:extLst>
                <a:ext uri="{FF2B5EF4-FFF2-40B4-BE49-F238E27FC236}">
                  <a16:creationId xmlns:a16="http://schemas.microsoft.com/office/drawing/2014/main" id="{CD44B77F-04EB-4A2C-9DE9-AFB7A27F63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74236" y="4281569"/>
              <a:ext cx="1310406" cy="1343491"/>
            </a:xfrm>
            <a:prstGeom prst="rect">
              <a:avLst/>
            </a:prstGeom>
          </p:spPr>
        </p:pic>
        <p:pic>
          <p:nvPicPr>
            <p:cNvPr id="12" name="图片 11">
              <a:extLst>
                <a:ext uri="{FF2B5EF4-FFF2-40B4-BE49-F238E27FC236}">
                  <a16:creationId xmlns:a16="http://schemas.microsoft.com/office/drawing/2014/main" id="{C8DEEC70-38EF-4231-9874-17F552EFFD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6495787" y="4306651"/>
              <a:ext cx="1619058" cy="1206032"/>
            </a:xfrm>
            <a:prstGeom prst="rect">
              <a:avLst/>
            </a:prstGeom>
          </p:spPr>
        </p:pic>
        <p:pic>
          <p:nvPicPr>
            <p:cNvPr id="13" name="图片 12">
              <a:extLst>
                <a:ext uri="{FF2B5EF4-FFF2-40B4-BE49-F238E27FC236}">
                  <a16:creationId xmlns:a16="http://schemas.microsoft.com/office/drawing/2014/main" id="{7D5D854A-6DAC-45CC-A29B-B26BEA6041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6867" y="4530173"/>
              <a:ext cx="1619058" cy="1206032"/>
            </a:xfrm>
            <a:prstGeom prst="rect">
              <a:avLst/>
            </a:prstGeom>
          </p:spPr>
        </p:pic>
        <p:pic>
          <p:nvPicPr>
            <p:cNvPr id="14" name="图片 13">
              <a:extLst>
                <a:ext uri="{FF2B5EF4-FFF2-40B4-BE49-F238E27FC236}">
                  <a16:creationId xmlns:a16="http://schemas.microsoft.com/office/drawing/2014/main" id="{3DFF26DF-BAE9-4751-9ED8-46D85B1F74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7307" y="4814653"/>
              <a:ext cx="1619058" cy="1206032"/>
            </a:xfrm>
            <a:prstGeom prst="rect">
              <a:avLst/>
            </a:prstGeom>
          </p:spPr>
        </p:pic>
        <p:pic>
          <p:nvPicPr>
            <p:cNvPr id="15" name="图片 14">
              <a:extLst>
                <a:ext uri="{FF2B5EF4-FFF2-40B4-BE49-F238E27FC236}">
                  <a16:creationId xmlns:a16="http://schemas.microsoft.com/office/drawing/2014/main" id="{9F9ED4D0-F8A3-4D02-B820-04806030D4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2042" y="4511905"/>
              <a:ext cx="1310406" cy="1343491"/>
            </a:xfrm>
            <a:prstGeom prst="rect">
              <a:avLst/>
            </a:prstGeom>
          </p:spPr>
        </p:pic>
        <p:pic>
          <p:nvPicPr>
            <p:cNvPr id="16" name="图片 15">
              <a:extLst>
                <a:ext uri="{FF2B5EF4-FFF2-40B4-BE49-F238E27FC236}">
                  <a16:creationId xmlns:a16="http://schemas.microsoft.com/office/drawing/2014/main" id="{EC72930E-6523-421F-B44C-E517F382D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6341" y="4726422"/>
              <a:ext cx="1310406" cy="1343491"/>
            </a:xfrm>
            <a:prstGeom prst="rect">
              <a:avLst/>
            </a:prstGeom>
          </p:spPr>
        </p:pic>
        <p:sp>
          <p:nvSpPr>
            <p:cNvPr id="17" name="文本框 16">
              <a:extLst>
                <a:ext uri="{FF2B5EF4-FFF2-40B4-BE49-F238E27FC236}">
                  <a16:creationId xmlns:a16="http://schemas.microsoft.com/office/drawing/2014/main" id="{33D1B8C3-CB94-43C0-BCD3-D9354EAB575E}"/>
                </a:ext>
              </a:extLst>
            </p:cNvPr>
            <p:cNvSpPr txBox="1"/>
            <p:nvPr/>
          </p:nvSpPr>
          <p:spPr>
            <a:xfrm>
              <a:off x="3132623" y="4064395"/>
              <a:ext cx="2288695" cy="923330"/>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Raw </a:t>
              </a:r>
            </a:p>
            <a:p>
              <a:pPr algn="ctr"/>
              <a:r>
                <a:rPr lang="en-US" altLang="zh-CN" b="1" dirty="0">
                  <a:latin typeface="Helvetica" panose="020B0604020202020204" pitchFamily="34" charset="0"/>
                  <a:cs typeface="Helvetica" panose="020B0604020202020204" pitchFamily="34" charset="0"/>
                </a:rPr>
                <a:t>magnetometer </a:t>
              </a:r>
            </a:p>
            <a:p>
              <a:pPr algn="ctr"/>
              <a:r>
                <a:rPr lang="en-US" altLang="zh-CN" b="1" dirty="0">
                  <a:latin typeface="Helvetica" panose="020B0604020202020204" pitchFamily="34" charset="0"/>
                  <a:cs typeface="Helvetica" panose="020B0604020202020204" pitchFamily="34" charset="0"/>
                </a:rPr>
                <a:t>readings</a:t>
              </a:r>
              <a:endParaRPr lang="zh-CN" altLang="en-US" b="1" dirty="0">
                <a:latin typeface="Helvetica" panose="020B0604020202020204" pitchFamily="34" charset="0"/>
                <a:cs typeface="Helvetica" panose="020B0604020202020204" pitchFamily="34" charset="0"/>
              </a:endParaRPr>
            </a:p>
          </p:txBody>
        </p:sp>
        <p:sp>
          <p:nvSpPr>
            <p:cNvPr id="18" name="文本框 17">
              <a:extLst>
                <a:ext uri="{FF2B5EF4-FFF2-40B4-BE49-F238E27FC236}">
                  <a16:creationId xmlns:a16="http://schemas.microsoft.com/office/drawing/2014/main" id="{FB819DE9-45C1-47D2-9461-3F7B2B8553B8}"/>
                </a:ext>
              </a:extLst>
            </p:cNvPr>
            <p:cNvSpPr txBox="1"/>
            <p:nvPr/>
          </p:nvSpPr>
          <p:spPr>
            <a:xfrm>
              <a:off x="3380115" y="5591386"/>
              <a:ext cx="1850304" cy="923330"/>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Predicted </a:t>
              </a:r>
            </a:p>
            <a:p>
              <a:pPr algn="ctr"/>
              <a:r>
                <a:rPr lang="en-US" altLang="zh-CN" b="1" dirty="0">
                  <a:latin typeface="Helvetica" panose="020B0604020202020204" pitchFamily="34" charset="0"/>
                  <a:cs typeface="Helvetica" panose="020B0604020202020204" pitchFamily="34" charset="0"/>
                </a:rPr>
                <a:t>geomagnetic </a:t>
              </a:r>
            </a:p>
            <a:p>
              <a:pPr algn="ctr"/>
              <a:r>
                <a:rPr lang="en-US" altLang="zh-CN" b="1" dirty="0">
                  <a:latin typeface="Helvetica" panose="020B0604020202020204" pitchFamily="34" charset="0"/>
                  <a:cs typeface="Helvetica" panose="020B0604020202020204" pitchFamily="34" charset="0"/>
                </a:rPr>
                <a:t>fluctuation</a:t>
              </a:r>
              <a:endParaRPr lang="zh-CN" altLang="en-US" b="1" dirty="0">
                <a:latin typeface="Helvetica" panose="020B0604020202020204" pitchFamily="34" charset="0"/>
                <a:cs typeface="Helvetica" panose="020B0604020202020204" pitchFamily="34" charset="0"/>
              </a:endParaRPr>
            </a:p>
          </p:txBody>
        </p:sp>
        <p:sp>
          <p:nvSpPr>
            <p:cNvPr id="19" name="文本框 18">
              <a:extLst>
                <a:ext uri="{FF2B5EF4-FFF2-40B4-BE49-F238E27FC236}">
                  <a16:creationId xmlns:a16="http://schemas.microsoft.com/office/drawing/2014/main" id="{EF678273-2EF6-49A4-9CC8-72063FD21F9D}"/>
                </a:ext>
              </a:extLst>
            </p:cNvPr>
            <p:cNvSpPr txBox="1"/>
            <p:nvPr/>
          </p:nvSpPr>
          <p:spPr>
            <a:xfrm>
              <a:off x="6265812" y="6055993"/>
              <a:ext cx="1537600" cy="707886"/>
            </a:xfrm>
            <a:prstGeom prst="rect">
              <a:avLst/>
            </a:prstGeom>
            <a:noFill/>
          </p:spPr>
          <p:txBody>
            <a:bodyPr wrap="none" rtlCol="0">
              <a:spAutoFit/>
            </a:bodyPr>
            <a:lstStyle/>
            <a:p>
              <a:pPr algn="ctr"/>
              <a:r>
                <a:rPr lang="en-US" altLang="zh-CN" sz="2000" b="1" dirty="0">
                  <a:latin typeface="Helvetica" panose="020B0604020202020204" pitchFamily="34" charset="0"/>
                  <a:cs typeface="Helvetica" panose="020B0604020202020204" pitchFamily="34" charset="0"/>
                </a:rPr>
                <a:t>“Pure” EM </a:t>
              </a:r>
            </a:p>
            <a:p>
              <a:pPr algn="ctr"/>
              <a:r>
                <a:rPr lang="en-US" altLang="zh-CN" sz="2000" b="1" dirty="0">
                  <a:latin typeface="Helvetica" panose="020B0604020202020204" pitchFamily="34" charset="0"/>
                  <a:cs typeface="Helvetica" panose="020B0604020202020204" pitchFamily="34" charset="0"/>
                </a:rPr>
                <a:t>signals</a:t>
              </a:r>
              <a:endParaRPr lang="zh-CN" altLang="en-US" sz="2000" b="1" dirty="0">
                <a:latin typeface="Helvetica" panose="020B0604020202020204" pitchFamily="34" charset="0"/>
                <a:cs typeface="Helvetica" panose="020B0604020202020204" pitchFamily="34" charset="0"/>
              </a:endParaRPr>
            </a:p>
          </p:txBody>
        </p:sp>
        <p:sp>
          <p:nvSpPr>
            <p:cNvPr id="20" name="文本框 19">
              <a:extLst>
                <a:ext uri="{FF2B5EF4-FFF2-40B4-BE49-F238E27FC236}">
                  <a16:creationId xmlns:a16="http://schemas.microsoft.com/office/drawing/2014/main" id="{D8206B64-23DD-4AAC-A929-A43DBBDD5523}"/>
                </a:ext>
              </a:extLst>
            </p:cNvPr>
            <p:cNvSpPr txBox="1"/>
            <p:nvPr/>
          </p:nvSpPr>
          <p:spPr>
            <a:xfrm>
              <a:off x="9441671" y="6069091"/>
              <a:ext cx="1951175" cy="707886"/>
            </a:xfrm>
            <a:prstGeom prst="rect">
              <a:avLst/>
            </a:prstGeom>
            <a:noFill/>
          </p:spPr>
          <p:txBody>
            <a:bodyPr wrap="none" rtlCol="0">
              <a:spAutoFit/>
            </a:bodyPr>
            <a:lstStyle/>
            <a:p>
              <a:pPr algn="ctr"/>
              <a:r>
                <a:rPr lang="en-US" altLang="zh-CN" sz="2000" b="1" dirty="0">
                  <a:latin typeface="Helvetica" panose="020B0604020202020204" pitchFamily="34" charset="0"/>
                  <a:cs typeface="Helvetica" panose="020B0604020202020204" pitchFamily="34" charset="0"/>
                </a:rPr>
                <a:t>EM</a:t>
              </a:r>
            </a:p>
            <a:p>
              <a:pPr algn="ctr"/>
              <a:r>
                <a:rPr lang="en-US" altLang="zh-CN" sz="2000" b="1" dirty="0">
                  <a:latin typeface="Helvetica" panose="020B0604020202020204" pitchFamily="34" charset="0"/>
                  <a:cs typeface="Helvetica" panose="020B0604020202020204" pitchFamily="34" charset="0"/>
                </a:rPr>
                <a:t> spectrograms</a:t>
              </a:r>
              <a:endParaRPr lang="zh-CN" altLang="en-US" sz="2000" b="1" dirty="0">
                <a:latin typeface="Helvetica" panose="020B0604020202020204" pitchFamily="34" charset="0"/>
                <a:cs typeface="Helvetica" panose="020B0604020202020204" pitchFamily="34" charset="0"/>
              </a:endParaRPr>
            </a:p>
          </p:txBody>
        </p:sp>
        <p:sp>
          <p:nvSpPr>
            <p:cNvPr id="22" name="文本框 21">
              <a:extLst>
                <a:ext uri="{FF2B5EF4-FFF2-40B4-BE49-F238E27FC236}">
                  <a16:creationId xmlns:a16="http://schemas.microsoft.com/office/drawing/2014/main" id="{EF9F5BBD-FE92-4424-8CE0-21C65F267C01}"/>
                </a:ext>
              </a:extLst>
            </p:cNvPr>
            <p:cNvSpPr txBox="1"/>
            <p:nvPr/>
          </p:nvSpPr>
          <p:spPr>
            <a:xfrm>
              <a:off x="241605" y="5788132"/>
              <a:ext cx="1146468" cy="646331"/>
            </a:xfrm>
            <a:prstGeom prst="rect">
              <a:avLst/>
            </a:prstGeom>
            <a:noFill/>
          </p:spPr>
          <p:txBody>
            <a:bodyPr wrap="none" rtlCol="0">
              <a:spAutoFit/>
            </a:bodyPr>
            <a:lstStyle/>
            <a:p>
              <a:pPr algn="ctr"/>
              <a:r>
                <a:rPr lang="en-US" altLang="zh-CN" b="1" dirty="0">
                  <a:latin typeface="Helvetica" panose="020B0604020202020204" pitchFamily="34" charset="0"/>
                  <a:cs typeface="Helvetica" panose="020B0604020202020204" pitchFamily="34" charset="0"/>
                </a:rPr>
                <a:t>6-axis </a:t>
              </a:r>
            </a:p>
            <a:p>
              <a:pPr algn="ctr"/>
              <a:r>
                <a:rPr lang="en-US" altLang="zh-CN" b="1" dirty="0">
                  <a:latin typeface="Helvetica" panose="020B0604020202020204" pitchFamily="34" charset="0"/>
                  <a:cs typeface="Helvetica" panose="020B0604020202020204" pitchFamily="34" charset="0"/>
                </a:rPr>
                <a:t>IMU data</a:t>
              </a:r>
              <a:endParaRPr lang="zh-CN" altLang="en-US" b="1" dirty="0">
                <a:latin typeface="Helvetica" panose="020B0604020202020204" pitchFamily="34" charset="0"/>
                <a:cs typeface="Helvetica" panose="020B0604020202020204" pitchFamily="34" charset="0"/>
              </a:endParaRPr>
            </a:p>
          </p:txBody>
        </p:sp>
        <p:pic>
          <p:nvPicPr>
            <p:cNvPr id="24" name="图片 23">
              <a:extLst>
                <a:ext uri="{FF2B5EF4-FFF2-40B4-BE49-F238E27FC236}">
                  <a16:creationId xmlns:a16="http://schemas.microsoft.com/office/drawing/2014/main" id="{BD1145D3-44B8-465A-BA1F-17C100386706}"/>
                </a:ext>
              </a:extLst>
            </p:cNvPr>
            <p:cNvPicPr>
              <a:picLocks noChangeAspect="1"/>
            </p:cNvPicPr>
            <p:nvPr/>
          </p:nvPicPr>
          <p:blipFill>
            <a:blip r:embed="rId9"/>
            <a:stretch>
              <a:fillRect/>
            </a:stretch>
          </p:blipFill>
          <p:spPr>
            <a:xfrm>
              <a:off x="552220" y="4074444"/>
              <a:ext cx="975304" cy="862127"/>
            </a:xfrm>
            <a:prstGeom prst="rect">
              <a:avLst/>
            </a:prstGeom>
          </p:spPr>
        </p:pic>
        <p:sp>
          <p:nvSpPr>
            <p:cNvPr id="25" name="文本框 24">
              <a:extLst>
                <a:ext uri="{FF2B5EF4-FFF2-40B4-BE49-F238E27FC236}">
                  <a16:creationId xmlns:a16="http://schemas.microsoft.com/office/drawing/2014/main" id="{1776E531-9214-430F-9E72-F7A94C414889}"/>
                </a:ext>
              </a:extLst>
            </p:cNvPr>
            <p:cNvSpPr txBox="1"/>
            <p:nvPr/>
          </p:nvSpPr>
          <p:spPr>
            <a:xfrm>
              <a:off x="8309380" y="4896915"/>
              <a:ext cx="952505" cy="461665"/>
            </a:xfrm>
            <a:prstGeom prst="rect">
              <a:avLst/>
            </a:prstGeom>
            <a:noFill/>
          </p:spPr>
          <p:txBody>
            <a:bodyPr wrap="none" rtlCol="0">
              <a:spAutoFit/>
            </a:bodyPr>
            <a:lstStyle/>
            <a:p>
              <a:r>
                <a:rPr lang="en-US" altLang="zh-CN" sz="2400" b="1" dirty="0">
                  <a:solidFill>
                    <a:srgbClr val="1076FE"/>
                  </a:solidFill>
                  <a:latin typeface="Helvetica" panose="020B0604020202020204" pitchFamily="34" charset="0"/>
                  <a:cs typeface="Helvetica" panose="020B0604020202020204" pitchFamily="34" charset="0"/>
                </a:rPr>
                <a:t>STFT</a:t>
              </a:r>
              <a:endParaRPr lang="zh-CN" altLang="en-US" sz="1400" b="1" dirty="0">
                <a:solidFill>
                  <a:srgbClr val="1076FE"/>
                </a:solidFill>
                <a:latin typeface="Helvetica" panose="020B0604020202020204" pitchFamily="34" charset="0"/>
                <a:cs typeface="Helvetica" panose="020B0604020202020204" pitchFamily="34" charset="0"/>
              </a:endParaRPr>
            </a:p>
          </p:txBody>
        </p:sp>
        <p:cxnSp>
          <p:nvCxnSpPr>
            <p:cNvPr id="34" name="直接箭头连接符 33">
              <a:extLst>
                <a:ext uri="{FF2B5EF4-FFF2-40B4-BE49-F238E27FC236}">
                  <a16:creationId xmlns:a16="http://schemas.microsoft.com/office/drawing/2014/main" id="{BB30408A-096D-405C-8604-E288AE5CBA79}"/>
                </a:ext>
              </a:extLst>
            </p:cNvPr>
            <p:cNvCxnSpPr>
              <a:cxnSpLocks/>
              <a:stCxn id="22" idx="3"/>
              <a:endCxn id="9" idx="1"/>
            </p:cNvCxnSpPr>
            <p:nvPr/>
          </p:nvCxnSpPr>
          <p:spPr>
            <a:xfrm>
              <a:off x="1388073" y="6111298"/>
              <a:ext cx="62251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F9430EC-CF69-4DC4-B5D2-BA1CD0C43A55}"/>
                </a:ext>
              </a:extLst>
            </p:cNvPr>
            <p:cNvCxnSpPr>
              <a:endCxn id="14" idx="1"/>
            </p:cNvCxnSpPr>
            <p:nvPr/>
          </p:nvCxnSpPr>
          <p:spPr>
            <a:xfrm>
              <a:off x="5185457" y="4603220"/>
              <a:ext cx="771850" cy="814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96A1B24-7F3A-4CD8-8813-A439B9D50B41}"/>
                </a:ext>
              </a:extLst>
            </p:cNvPr>
            <p:cNvCxnSpPr>
              <a:cxnSpLocks/>
              <a:endCxn id="14" idx="1"/>
            </p:cNvCxnSpPr>
            <p:nvPr/>
          </p:nvCxnSpPr>
          <p:spPr>
            <a:xfrm flipV="1">
              <a:off x="5058136" y="5417669"/>
              <a:ext cx="899171" cy="6902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F5397D9-B648-4825-96F4-2848593F9809}"/>
                </a:ext>
              </a:extLst>
            </p:cNvPr>
            <p:cNvCxnSpPr>
              <a:cxnSpLocks/>
              <a:endCxn id="16" idx="1"/>
            </p:cNvCxnSpPr>
            <p:nvPr/>
          </p:nvCxnSpPr>
          <p:spPr>
            <a:xfrm>
              <a:off x="8044404" y="5398168"/>
              <a:ext cx="1711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174" name="Picture 6" descr="social media animation GIF by sambmotion">
            <a:extLst>
              <a:ext uri="{FF2B5EF4-FFF2-40B4-BE49-F238E27FC236}">
                <a16:creationId xmlns:a16="http://schemas.microsoft.com/office/drawing/2014/main" id="{687C25FD-17B9-4699-B9D5-2BCF4D0C5FE9}"/>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2015133" y="922789"/>
            <a:ext cx="2294971" cy="2294971"/>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a:extLst>
              <a:ext uri="{FF2B5EF4-FFF2-40B4-BE49-F238E27FC236}">
                <a16:creationId xmlns:a16="http://schemas.microsoft.com/office/drawing/2014/main" id="{9DE5DB2B-7ECF-4551-BA8B-D3F30031A64B}"/>
              </a:ext>
            </a:extLst>
          </p:cNvPr>
          <p:cNvSpPr txBox="1"/>
          <p:nvPr/>
        </p:nvSpPr>
        <p:spPr>
          <a:xfrm>
            <a:off x="113474" y="1586258"/>
            <a:ext cx="1774845" cy="646331"/>
          </a:xfrm>
          <a:prstGeom prst="rect">
            <a:avLst/>
          </a:prstGeom>
          <a:noFill/>
        </p:spPr>
        <p:txBody>
          <a:bodyPr wrap="none" rtlCol="0">
            <a:spAutoFit/>
          </a:bodyPr>
          <a:lstStyle/>
          <a:p>
            <a:pPr algn="ctr"/>
            <a:r>
              <a:rPr lang="en-US" altLang="zh-CN" b="1" dirty="0">
                <a:latin typeface="Helvetica" panose="020B0604020202020204" pitchFamily="34" charset="0"/>
                <a:cs typeface="Helvetica" panose="020B0604020202020204" pitchFamily="34" charset="0"/>
              </a:rPr>
              <a:t>Using phones </a:t>
            </a:r>
          </a:p>
          <a:p>
            <a:pPr algn="ctr"/>
            <a:r>
              <a:rPr lang="en-US" altLang="zh-CN" b="1" dirty="0">
                <a:latin typeface="Helvetica" panose="020B0604020202020204" pitchFamily="34" charset="0"/>
                <a:cs typeface="Helvetica" panose="020B0604020202020204" pitchFamily="34" charset="0"/>
              </a:rPr>
              <a:t>when walking</a:t>
            </a:r>
            <a:endParaRPr lang="zh-CN" altLang="en-US" b="1" dirty="0">
              <a:latin typeface="Helvetica" panose="020B0604020202020204" pitchFamily="34" charset="0"/>
              <a:cs typeface="Helvetica" panose="020B0604020202020204" pitchFamily="34" charset="0"/>
            </a:endParaRPr>
          </a:p>
        </p:txBody>
      </p:sp>
    </p:spTree>
    <p:custDataLst>
      <p:tags r:id="rId1"/>
    </p:custDataLst>
    <p:extLst>
      <p:ext uri="{BB962C8B-B14F-4D97-AF65-F5344CB8AC3E}">
        <p14:creationId xmlns:p14="http://schemas.microsoft.com/office/powerpoint/2010/main" val="1863143576"/>
      </p:ext>
    </p:extLst>
  </p:cSld>
  <p:clrMapOvr>
    <a:masterClrMapping/>
  </p:clrMapOvr>
  <mc:AlternateContent xmlns:mc="http://schemas.openxmlformats.org/markup-compatibility/2006" xmlns:p14="http://schemas.microsoft.com/office/powerpoint/2010/main">
    <mc:Choice Requires="p14">
      <p:transition spd="slow" p14:dur="2000" advTm="73667"/>
    </mc:Choice>
    <mc:Fallback xmlns="">
      <p:transition spd="slow" advTm="73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964C70-EFBA-4C11-91BE-D668F1AD50DC}"/>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Dataset collection</a:t>
            </a:r>
            <a:endParaRPr lang="en-US" sz="4000" b="1" dirty="0">
              <a:solidFill>
                <a:schemeClr val="bg1">
                  <a:lumMod val="95000"/>
                </a:schemeClr>
              </a:solidFill>
              <a:latin typeface="Calibri" panose="020F0502020204030204" pitchFamily="34" charset="0"/>
              <a:cs typeface="Calibri" panose="020F0502020204030204" pitchFamily="34" charset="0"/>
              <a:sym typeface="Avenir Next"/>
            </a:endParaRPr>
          </a:p>
        </p:txBody>
      </p:sp>
      <p:grpSp>
        <p:nvGrpSpPr>
          <p:cNvPr id="19" name="组合 18">
            <a:extLst>
              <a:ext uri="{FF2B5EF4-FFF2-40B4-BE49-F238E27FC236}">
                <a16:creationId xmlns:a16="http://schemas.microsoft.com/office/drawing/2014/main" id="{55642470-DA54-4CD2-A756-358C0699884E}"/>
              </a:ext>
            </a:extLst>
          </p:cNvPr>
          <p:cNvGrpSpPr/>
          <p:nvPr/>
        </p:nvGrpSpPr>
        <p:grpSpPr>
          <a:xfrm>
            <a:off x="130057" y="770324"/>
            <a:ext cx="2436986" cy="2733718"/>
            <a:chOff x="9304742" y="603473"/>
            <a:chExt cx="2436986" cy="2733718"/>
          </a:xfrm>
        </p:grpSpPr>
        <p:pic>
          <p:nvPicPr>
            <p:cNvPr id="10" name="图片 9">
              <a:extLst>
                <a:ext uri="{FF2B5EF4-FFF2-40B4-BE49-F238E27FC236}">
                  <a16:creationId xmlns:a16="http://schemas.microsoft.com/office/drawing/2014/main" id="{BF439F1E-D7CA-4A39-9682-04CEEC64A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3073" y="1433769"/>
              <a:ext cx="1877180" cy="1903422"/>
            </a:xfrm>
            <a:prstGeom prst="rect">
              <a:avLst/>
            </a:prstGeom>
          </p:spPr>
        </p:pic>
        <p:sp>
          <p:nvSpPr>
            <p:cNvPr id="12" name="文本框 11">
              <a:extLst>
                <a:ext uri="{FF2B5EF4-FFF2-40B4-BE49-F238E27FC236}">
                  <a16:creationId xmlns:a16="http://schemas.microsoft.com/office/drawing/2014/main" id="{A6345F0C-B965-4989-A3A3-C110C19CD5DB}"/>
                </a:ext>
              </a:extLst>
            </p:cNvPr>
            <p:cNvSpPr txBox="1"/>
            <p:nvPr/>
          </p:nvSpPr>
          <p:spPr>
            <a:xfrm>
              <a:off x="9304742" y="603473"/>
              <a:ext cx="2436986" cy="830997"/>
            </a:xfrm>
            <a:prstGeom prst="rect">
              <a:avLst/>
            </a:prstGeom>
            <a:noFill/>
          </p:spPr>
          <p:txBody>
            <a:bodyPr wrap="square" rtlCol="0">
              <a:spAutoFit/>
            </a:bodyPr>
            <a:lstStyle/>
            <a:p>
              <a:pPr algn="ctr"/>
              <a:r>
                <a:rPr lang="en-US" altLang="zh-CN" sz="2400" b="1" dirty="0">
                  <a:latin typeface="Helvetica" panose="020B0604020202020204" pitchFamily="34" charset="0"/>
                  <a:cs typeface="Helvetica" panose="020B0604020202020204" pitchFamily="34" charset="0"/>
                </a:rPr>
                <a:t>EM</a:t>
              </a:r>
            </a:p>
            <a:p>
              <a:pPr algn="ctr"/>
              <a:r>
                <a:rPr lang="en-US" altLang="zh-CN" sz="2400" b="1" dirty="0">
                  <a:latin typeface="Helvetica" panose="020B0604020202020204" pitchFamily="34" charset="0"/>
                  <a:cs typeface="Helvetica" panose="020B0604020202020204" pitchFamily="34" charset="0"/>
                </a:rPr>
                <a:t>spectrograms</a:t>
              </a:r>
              <a:endParaRPr lang="zh-CN" altLang="en-US" sz="2400" b="1" dirty="0">
                <a:latin typeface="Helvetica" panose="020B0604020202020204" pitchFamily="34" charset="0"/>
                <a:cs typeface="Helvetica" panose="020B0604020202020204" pitchFamily="34" charset="0"/>
              </a:endParaRPr>
            </a:p>
          </p:txBody>
        </p:sp>
      </p:grpSp>
      <p:sp>
        <p:nvSpPr>
          <p:cNvPr id="13" name="箭头: 右 12">
            <a:extLst>
              <a:ext uri="{FF2B5EF4-FFF2-40B4-BE49-F238E27FC236}">
                <a16:creationId xmlns:a16="http://schemas.microsoft.com/office/drawing/2014/main" id="{FAAC6ACB-E1FB-4CFF-A1EE-D443724EDE99}"/>
              </a:ext>
            </a:extLst>
          </p:cNvPr>
          <p:cNvSpPr/>
          <p:nvPr/>
        </p:nvSpPr>
        <p:spPr>
          <a:xfrm>
            <a:off x="2528566" y="2268138"/>
            <a:ext cx="1454154" cy="34592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D73B08F-DCCD-4A23-B79B-EA034A39D720}"/>
              </a:ext>
            </a:extLst>
          </p:cNvPr>
          <p:cNvSpPr txBox="1"/>
          <p:nvPr/>
        </p:nvSpPr>
        <p:spPr>
          <a:xfrm>
            <a:off x="2530378" y="1837485"/>
            <a:ext cx="1345240" cy="461665"/>
          </a:xfrm>
          <a:prstGeom prst="rect">
            <a:avLst/>
          </a:prstGeom>
          <a:noFill/>
        </p:spPr>
        <p:txBody>
          <a:bodyPr wrap="none" rtlCol="0">
            <a:spAutoFit/>
          </a:bodyPr>
          <a:lstStyle/>
          <a:p>
            <a:pPr algn="ctr"/>
            <a:r>
              <a:rPr lang="en-US" altLang="zh-CN" sz="2400" b="1" dirty="0">
                <a:latin typeface="Helvetica" panose="020B0604020202020204" pitchFamily="34" charset="0"/>
                <a:cs typeface="Helvetica" panose="020B0604020202020204" pitchFamily="34" charset="0"/>
              </a:rPr>
              <a:t>labeling</a:t>
            </a:r>
            <a:endParaRPr lang="zh-CN" altLang="en-US" sz="2400" b="1" dirty="0">
              <a:latin typeface="Helvetica" panose="020B0604020202020204" pitchFamily="34" charset="0"/>
              <a:cs typeface="Helvetica" panose="020B0604020202020204" pitchFamily="34" charset="0"/>
            </a:endParaRPr>
          </a:p>
        </p:txBody>
      </p:sp>
      <p:sp>
        <p:nvSpPr>
          <p:cNvPr id="14" name="矩形 13">
            <a:extLst>
              <a:ext uri="{FF2B5EF4-FFF2-40B4-BE49-F238E27FC236}">
                <a16:creationId xmlns:a16="http://schemas.microsoft.com/office/drawing/2014/main" id="{42057593-EC2C-415B-90A7-2D9B211AFB91}"/>
              </a:ext>
            </a:extLst>
          </p:cNvPr>
          <p:cNvSpPr/>
          <p:nvPr/>
        </p:nvSpPr>
        <p:spPr>
          <a:xfrm>
            <a:off x="5019040" y="1640214"/>
            <a:ext cx="911651" cy="4701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kern="0" dirty="0">
                <a:solidFill>
                  <a:srgbClr val="FFFFFF">
                    <a:lumMod val="95000"/>
                  </a:srgbClr>
                </a:solidFill>
                <a:latin typeface="Avenir Next"/>
              </a:rPr>
              <a:t>App1</a:t>
            </a:r>
            <a:endParaRPr lang="zh-CN" altLang="en-US" sz="2400" b="1" kern="0" dirty="0">
              <a:solidFill>
                <a:srgbClr val="FFFFFF">
                  <a:lumMod val="95000"/>
                </a:srgbClr>
              </a:solidFill>
              <a:latin typeface="Avenir Next"/>
            </a:endParaRPr>
          </a:p>
        </p:txBody>
      </p:sp>
      <p:sp>
        <p:nvSpPr>
          <p:cNvPr id="15" name="矩形 14">
            <a:extLst>
              <a:ext uri="{FF2B5EF4-FFF2-40B4-BE49-F238E27FC236}">
                <a16:creationId xmlns:a16="http://schemas.microsoft.com/office/drawing/2014/main" id="{E748F59E-16B6-4295-A136-43445DE955FA}"/>
              </a:ext>
            </a:extLst>
          </p:cNvPr>
          <p:cNvSpPr/>
          <p:nvPr/>
        </p:nvSpPr>
        <p:spPr>
          <a:xfrm>
            <a:off x="6680537" y="1566617"/>
            <a:ext cx="1790706" cy="61738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kern="0" dirty="0">
                <a:solidFill>
                  <a:schemeClr val="tx1"/>
                </a:solidFill>
                <a:latin typeface="Avenir Next"/>
              </a:rPr>
              <a:t>In-app Service</a:t>
            </a:r>
            <a:endParaRPr lang="zh-CN" altLang="en-US" sz="2400" b="1" kern="0" dirty="0">
              <a:solidFill>
                <a:schemeClr val="tx1"/>
              </a:solidFill>
              <a:latin typeface="Avenir Next"/>
            </a:endParaRPr>
          </a:p>
        </p:txBody>
      </p:sp>
      <p:cxnSp>
        <p:nvCxnSpPr>
          <p:cNvPr id="23" name="直接箭头连接符 22">
            <a:extLst>
              <a:ext uri="{FF2B5EF4-FFF2-40B4-BE49-F238E27FC236}">
                <a16:creationId xmlns:a16="http://schemas.microsoft.com/office/drawing/2014/main" id="{2D777275-FC98-4133-8E3E-C2DE21CAB4F3}"/>
              </a:ext>
            </a:extLst>
          </p:cNvPr>
          <p:cNvCxnSpPr>
            <a:cxnSpLocks/>
            <a:stCxn id="14" idx="3"/>
            <a:endCxn id="15" idx="1"/>
          </p:cNvCxnSpPr>
          <p:nvPr/>
        </p:nvCxnSpPr>
        <p:spPr>
          <a:xfrm>
            <a:off x="5930691" y="1875310"/>
            <a:ext cx="749846"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文本框 35">
            <a:extLst>
              <a:ext uri="{FF2B5EF4-FFF2-40B4-BE49-F238E27FC236}">
                <a16:creationId xmlns:a16="http://schemas.microsoft.com/office/drawing/2014/main" id="{FCB57229-5A72-4FE6-BB08-EAA6DA0460BC}"/>
              </a:ext>
            </a:extLst>
          </p:cNvPr>
          <p:cNvSpPr txBox="1"/>
          <p:nvPr/>
        </p:nvSpPr>
        <p:spPr>
          <a:xfrm>
            <a:off x="4543171" y="1009673"/>
            <a:ext cx="4529709" cy="461665"/>
          </a:xfrm>
          <a:prstGeom prst="rect">
            <a:avLst/>
          </a:prstGeom>
          <a:noFill/>
        </p:spPr>
        <p:txBody>
          <a:bodyPr wrap="square">
            <a:spAutoFit/>
          </a:bodyPr>
          <a:lstStyle/>
          <a:p>
            <a:r>
              <a:rPr lang="en-US" altLang="zh-CN" sz="2400" b="1" i="1" u="sng" kern="0" dirty="0">
                <a:solidFill>
                  <a:srgbClr val="FF0000"/>
                </a:solidFill>
                <a:latin typeface="Avenir Next"/>
              </a:rPr>
              <a:t>Multi-label: app &amp; in-app services</a:t>
            </a:r>
            <a:endParaRPr lang="zh-CN" altLang="en-US" sz="2400" dirty="0"/>
          </a:p>
        </p:txBody>
      </p:sp>
      <p:sp>
        <p:nvSpPr>
          <p:cNvPr id="43" name="矩形 42">
            <a:extLst>
              <a:ext uri="{FF2B5EF4-FFF2-40B4-BE49-F238E27FC236}">
                <a16:creationId xmlns:a16="http://schemas.microsoft.com/office/drawing/2014/main" id="{8431F20F-0CBC-4244-87A6-C3E2F907FA36}"/>
              </a:ext>
            </a:extLst>
          </p:cNvPr>
          <p:cNvSpPr/>
          <p:nvPr/>
        </p:nvSpPr>
        <p:spPr>
          <a:xfrm>
            <a:off x="5049520" y="2486868"/>
            <a:ext cx="900176" cy="4701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kern="0" dirty="0">
                <a:solidFill>
                  <a:srgbClr val="FFFFFF">
                    <a:lumMod val="95000"/>
                  </a:srgbClr>
                </a:solidFill>
                <a:latin typeface="Avenir Next"/>
              </a:rPr>
              <a:t>App2</a:t>
            </a:r>
            <a:endParaRPr lang="zh-CN" altLang="en-US" sz="2400" b="1" kern="0" dirty="0">
              <a:solidFill>
                <a:srgbClr val="FFFFFF">
                  <a:lumMod val="95000"/>
                </a:srgbClr>
              </a:solidFill>
              <a:latin typeface="Avenir Next"/>
            </a:endParaRPr>
          </a:p>
        </p:txBody>
      </p:sp>
      <p:sp>
        <p:nvSpPr>
          <p:cNvPr id="44" name="矩形 43">
            <a:extLst>
              <a:ext uri="{FF2B5EF4-FFF2-40B4-BE49-F238E27FC236}">
                <a16:creationId xmlns:a16="http://schemas.microsoft.com/office/drawing/2014/main" id="{5027F986-AF1A-488A-BEA9-F8E69C187125}"/>
              </a:ext>
            </a:extLst>
          </p:cNvPr>
          <p:cNvSpPr/>
          <p:nvPr/>
        </p:nvSpPr>
        <p:spPr>
          <a:xfrm>
            <a:off x="6699542" y="2413270"/>
            <a:ext cx="1790706" cy="617386"/>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kern="0" dirty="0">
                <a:solidFill>
                  <a:schemeClr val="tx1"/>
                </a:solidFill>
                <a:latin typeface="Avenir Next"/>
              </a:rPr>
              <a:t>In-app Service</a:t>
            </a:r>
            <a:endParaRPr lang="zh-CN" altLang="en-US" sz="2400" b="1" kern="0" dirty="0">
              <a:solidFill>
                <a:schemeClr val="tx1"/>
              </a:solidFill>
              <a:latin typeface="Avenir Next"/>
            </a:endParaRPr>
          </a:p>
        </p:txBody>
      </p:sp>
      <p:cxnSp>
        <p:nvCxnSpPr>
          <p:cNvPr id="45" name="直接箭头连接符 44">
            <a:extLst>
              <a:ext uri="{FF2B5EF4-FFF2-40B4-BE49-F238E27FC236}">
                <a16:creationId xmlns:a16="http://schemas.microsoft.com/office/drawing/2014/main" id="{0366FE11-352E-4661-8D11-BF5834C10392}"/>
              </a:ext>
            </a:extLst>
          </p:cNvPr>
          <p:cNvCxnSpPr>
            <a:cxnSpLocks/>
            <a:stCxn id="43" idx="3"/>
            <a:endCxn id="44" idx="1"/>
          </p:cNvCxnSpPr>
          <p:nvPr/>
        </p:nvCxnSpPr>
        <p:spPr>
          <a:xfrm flipV="1">
            <a:off x="5949696" y="2721963"/>
            <a:ext cx="749846"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6" name="矩形: 圆角 45">
            <a:extLst>
              <a:ext uri="{FF2B5EF4-FFF2-40B4-BE49-F238E27FC236}">
                <a16:creationId xmlns:a16="http://schemas.microsoft.com/office/drawing/2014/main" id="{A61D5A1B-5368-48EE-AB1E-138869EC25B3}"/>
              </a:ext>
            </a:extLst>
          </p:cNvPr>
          <p:cNvSpPr/>
          <p:nvPr/>
        </p:nvSpPr>
        <p:spPr>
          <a:xfrm>
            <a:off x="4345744" y="1047208"/>
            <a:ext cx="4818575" cy="12445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844E1350-05DB-44BE-A746-86B4662609B1}"/>
              </a:ext>
            </a:extLst>
          </p:cNvPr>
          <p:cNvSpPr/>
          <p:nvPr/>
        </p:nvSpPr>
        <p:spPr>
          <a:xfrm>
            <a:off x="4148377" y="916542"/>
            <a:ext cx="5239463" cy="2618624"/>
          </a:xfrm>
          <a:prstGeom prst="roundRect">
            <a:avLst>
              <a:gd name="adj" fmla="val 10469"/>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E7591A0F-542F-4C0B-81EC-2775EACB3582}"/>
              </a:ext>
            </a:extLst>
          </p:cNvPr>
          <p:cNvSpPr txBox="1"/>
          <p:nvPr/>
        </p:nvSpPr>
        <p:spPr>
          <a:xfrm>
            <a:off x="4252781" y="3026662"/>
            <a:ext cx="4766672" cy="461665"/>
          </a:xfrm>
          <a:prstGeom prst="rect">
            <a:avLst/>
          </a:prstGeom>
          <a:noFill/>
        </p:spPr>
        <p:txBody>
          <a:bodyPr wrap="square">
            <a:spAutoFit/>
          </a:bodyPr>
          <a:lstStyle/>
          <a:p>
            <a:r>
              <a:rPr lang="en-US" altLang="zh-CN" sz="2400" b="1" i="1" u="sng" kern="0" dirty="0">
                <a:solidFill>
                  <a:srgbClr val="00B0F0"/>
                </a:solidFill>
                <a:latin typeface="Avenir Next"/>
              </a:rPr>
              <a:t>Multi-target: multiple running apps</a:t>
            </a:r>
            <a:endParaRPr lang="zh-CN" altLang="en-US" sz="2400" b="1" i="1" u="sng" kern="0" dirty="0">
              <a:solidFill>
                <a:srgbClr val="00B0F0"/>
              </a:solidFill>
              <a:latin typeface="Avenir Next"/>
            </a:endParaRPr>
          </a:p>
        </p:txBody>
      </p:sp>
      <p:sp>
        <p:nvSpPr>
          <p:cNvPr id="54" name="矩形: 圆角 53">
            <a:extLst>
              <a:ext uri="{FF2B5EF4-FFF2-40B4-BE49-F238E27FC236}">
                <a16:creationId xmlns:a16="http://schemas.microsoft.com/office/drawing/2014/main" id="{A99EFEAE-5672-40A4-B06B-E72B3241394B}"/>
              </a:ext>
            </a:extLst>
          </p:cNvPr>
          <p:cNvSpPr/>
          <p:nvPr/>
        </p:nvSpPr>
        <p:spPr>
          <a:xfrm>
            <a:off x="9550400" y="1412240"/>
            <a:ext cx="2641600" cy="579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0" dirty="0">
                <a:solidFill>
                  <a:srgbClr val="FFFFFF">
                    <a:lumMod val="95000"/>
                  </a:srgbClr>
                </a:solidFill>
                <a:latin typeface="Avenir Next"/>
              </a:rPr>
              <a:t>App types are known!</a:t>
            </a:r>
          </a:p>
        </p:txBody>
      </p:sp>
      <p:sp>
        <p:nvSpPr>
          <p:cNvPr id="57" name="矩形: 圆角 56">
            <a:extLst>
              <a:ext uri="{FF2B5EF4-FFF2-40B4-BE49-F238E27FC236}">
                <a16:creationId xmlns:a16="http://schemas.microsoft.com/office/drawing/2014/main" id="{2904FCA7-E46B-478A-84D5-FF38370BD0D6}"/>
              </a:ext>
            </a:extLst>
          </p:cNvPr>
          <p:cNvSpPr/>
          <p:nvPr/>
        </p:nvSpPr>
        <p:spPr>
          <a:xfrm>
            <a:off x="9550400" y="2184400"/>
            <a:ext cx="2641600" cy="965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0" dirty="0">
                <a:solidFill>
                  <a:srgbClr val="FFFFFF">
                    <a:lumMod val="95000"/>
                  </a:srgbClr>
                </a:solidFill>
                <a:latin typeface="Avenir Next"/>
              </a:rPr>
              <a:t>How about labels of in-app services?</a:t>
            </a:r>
            <a:endParaRPr lang="zh-CN" altLang="en-US" sz="2000" b="1" kern="0" dirty="0">
              <a:solidFill>
                <a:srgbClr val="FFFFFF">
                  <a:lumMod val="95000"/>
                </a:srgbClr>
              </a:solidFill>
              <a:latin typeface="Avenir Next"/>
            </a:endParaRPr>
          </a:p>
        </p:txBody>
      </p:sp>
      <p:grpSp>
        <p:nvGrpSpPr>
          <p:cNvPr id="60" name="组合 59">
            <a:extLst>
              <a:ext uri="{FF2B5EF4-FFF2-40B4-BE49-F238E27FC236}">
                <a16:creationId xmlns:a16="http://schemas.microsoft.com/office/drawing/2014/main" id="{0E9E7C2D-F886-40E9-B12B-75F39C81940D}"/>
              </a:ext>
            </a:extLst>
          </p:cNvPr>
          <p:cNvGrpSpPr/>
          <p:nvPr/>
        </p:nvGrpSpPr>
        <p:grpSpPr>
          <a:xfrm>
            <a:off x="395383" y="3626346"/>
            <a:ext cx="11204468" cy="3231654"/>
            <a:chOff x="395383" y="3626346"/>
            <a:chExt cx="11204468" cy="3231654"/>
          </a:xfrm>
        </p:grpSpPr>
        <p:pic>
          <p:nvPicPr>
            <p:cNvPr id="30" name="图片 29">
              <a:extLst>
                <a:ext uri="{FF2B5EF4-FFF2-40B4-BE49-F238E27FC236}">
                  <a16:creationId xmlns:a16="http://schemas.microsoft.com/office/drawing/2014/main" id="{5A0AB986-68DA-49D7-8F64-2CF5F4F5A0EE}"/>
                </a:ext>
              </a:extLst>
            </p:cNvPr>
            <p:cNvPicPr>
              <a:picLocks noChangeAspect="1"/>
            </p:cNvPicPr>
            <p:nvPr/>
          </p:nvPicPr>
          <p:blipFill>
            <a:blip r:embed="rId5"/>
            <a:stretch>
              <a:fillRect/>
            </a:stretch>
          </p:blipFill>
          <p:spPr>
            <a:xfrm>
              <a:off x="395383" y="4307840"/>
              <a:ext cx="7724167" cy="2367280"/>
            </a:xfrm>
            <a:prstGeom prst="rect">
              <a:avLst/>
            </a:prstGeom>
          </p:spPr>
        </p:pic>
        <p:sp>
          <p:nvSpPr>
            <p:cNvPr id="58" name="文本框 57">
              <a:extLst>
                <a:ext uri="{FF2B5EF4-FFF2-40B4-BE49-F238E27FC236}">
                  <a16:creationId xmlns:a16="http://schemas.microsoft.com/office/drawing/2014/main" id="{D906E3B9-0806-4639-9508-3278D5295D6B}"/>
                </a:ext>
              </a:extLst>
            </p:cNvPr>
            <p:cNvSpPr txBox="1"/>
            <p:nvPr/>
          </p:nvSpPr>
          <p:spPr>
            <a:xfrm>
              <a:off x="661841" y="4013200"/>
              <a:ext cx="7287572" cy="400110"/>
            </a:xfrm>
            <a:prstGeom prst="rect">
              <a:avLst/>
            </a:prstGeom>
            <a:noFill/>
          </p:spPr>
          <p:txBody>
            <a:bodyPr wrap="none" rtlCol="0">
              <a:spAutoFit/>
            </a:bodyPr>
            <a:lstStyle/>
            <a:p>
              <a:pPr algn="ctr"/>
              <a:r>
                <a:rPr lang="en-US" altLang="zh-CN" sz="2000" b="1" dirty="0">
                  <a:latin typeface="Helvetica" panose="020B0604020202020204" pitchFamily="34" charset="0"/>
                  <a:cs typeface="Helvetica" panose="020B0604020202020204" pitchFamily="34" charset="0"/>
                </a:rPr>
                <a:t>EM signal clusters related to nine types of in-app services</a:t>
              </a:r>
              <a:endParaRPr lang="zh-CN" altLang="en-US" sz="2000" b="1" dirty="0">
                <a:latin typeface="Helvetica" panose="020B0604020202020204" pitchFamily="34" charset="0"/>
                <a:cs typeface="Helvetica" panose="020B0604020202020204" pitchFamily="34" charset="0"/>
              </a:endParaRPr>
            </a:p>
          </p:txBody>
        </p:sp>
        <p:sp>
          <p:nvSpPr>
            <p:cNvPr id="59" name="文本框 58">
              <a:extLst>
                <a:ext uri="{FF2B5EF4-FFF2-40B4-BE49-F238E27FC236}">
                  <a16:creationId xmlns:a16="http://schemas.microsoft.com/office/drawing/2014/main" id="{BEAFAB3E-940D-4E6A-B0A1-C896126E50E3}"/>
                </a:ext>
              </a:extLst>
            </p:cNvPr>
            <p:cNvSpPr txBox="1"/>
            <p:nvPr/>
          </p:nvSpPr>
          <p:spPr>
            <a:xfrm>
              <a:off x="8532986" y="3626346"/>
              <a:ext cx="3066865" cy="3231654"/>
            </a:xfrm>
            <a:prstGeom prst="rect">
              <a:avLst/>
            </a:prstGeom>
            <a:noFill/>
          </p:spPr>
          <p:txBody>
            <a:bodyPr wrap="none" rtlCol="0">
              <a:spAutoFit/>
            </a:bodyPr>
            <a:lstStyle/>
            <a:p>
              <a:r>
                <a:rPr lang="en-US" altLang="zh-CN" sz="2400" b="1" kern="0" dirty="0">
                  <a:latin typeface="Avenir Next"/>
                </a:rPr>
                <a:t>In-app service labels:</a:t>
              </a:r>
            </a:p>
            <a:p>
              <a:pPr marL="342900" indent="-342900">
                <a:buFont typeface="Wingdings" panose="05000000000000000000" pitchFamily="2" charset="2"/>
                <a:buChar char="ü"/>
              </a:pPr>
              <a:r>
                <a:rPr lang="en-US" altLang="zh-CN" sz="2000" b="1" kern="0" dirty="0">
                  <a:latin typeface="Avenir Next"/>
                </a:rPr>
                <a:t>Ca: video/voice calls</a:t>
              </a:r>
            </a:p>
            <a:p>
              <a:pPr marL="342900" indent="-342900">
                <a:buFont typeface="Wingdings" panose="05000000000000000000" pitchFamily="2" charset="2"/>
                <a:buChar char="ü"/>
              </a:pPr>
              <a:r>
                <a:rPr lang="en-US" altLang="zh-CN" sz="2000" b="1" kern="0" dirty="0">
                  <a:latin typeface="Avenir Next"/>
                </a:rPr>
                <a:t>Ch: text chatting/typing</a:t>
              </a:r>
            </a:p>
            <a:p>
              <a:pPr marL="342900" indent="-342900">
                <a:buFont typeface="Wingdings" panose="05000000000000000000" pitchFamily="2" charset="2"/>
                <a:buChar char="ü"/>
              </a:pPr>
              <a:r>
                <a:rPr lang="en-US" altLang="zh-CN" sz="2000" b="1" kern="0" dirty="0">
                  <a:latin typeface="Avenir Next"/>
                </a:rPr>
                <a:t>ED: editing documents</a:t>
              </a:r>
            </a:p>
            <a:p>
              <a:pPr marL="342900" indent="-342900">
                <a:buFont typeface="Wingdings" panose="05000000000000000000" pitchFamily="2" charset="2"/>
                <a:buChar char="ü"/>
              </a:pPr>
              <a:r>
                <a:rPr lang="en-US" altLang="zh-CN" sz="2000" b="1" kern="0" dirty="0">
                  <a:latin typeface="Avenir Next"/>
                </a:rPr>
                <a:t>LM: listening to music</a:t>
              </a:r>
            </a:p>
            <a:p>
              <a:pPr marL="342900" indent="-342900">
                <a:buFont typeface="Wingdings" panose="05000000000000000000" pitchFamily="2" charset="2"/>
                <a:buChar char="ü"/>
              </a:pPr>
              <a:r>
                <a:rPr lang="en-US" altLang="zh-CN" sz="2000" b="1" kern="0" dirty="0">
                  <a:latin typeface="Avenir Next"/>
                </a:rPr>
                <a:t>EP: editing photos</a:t>
              </a:r>
            </a:p>
            <a:p>
              <a:pPr marL="342900" indent="-342900">
                <a:buFont typeface="Wingdings" panose="05000000000000000000" pitchFamily="2" charset="2"/>
                <a:buChar char="ü"/>
              </a:pPr>
              <a:r>
                <a:rPr lang="en-US" altLang="zh-CN" sz="2000" b="1" kern="0" dirty="0">
                  <a:latin typeface="Avenir Next"/>
                </a:rPr>
                <a:t>PG: playing games</a:t>
              </a:r>
            </a:p>
            <a:p>
              <a:pPr marL="342900" indent="-342900">
                <a:buFont typeface="Wingdings" panose="05000000000000000000" pitchFamily="2" charset="2"/>
                <a:buChar char="ü"/>
              </a:pPr>
              <a:r>
                <a:rPr lang="en-US" altLang="zh-CN" sz="2000" b="1" kern="0" dirty="0">
                  <a:latin typeface="Avenir Next"/>
                </a:rPr>
                <a:t>SU: surfing/reading</a:t>
              </a:r>
            </a:p>
            <a:p>
              <a:pPr marL="342900" indent="-342900">
                <a:buFont typeface="Wingdings" panose="05000000000000000000" pitchFamily="2" charset="2"/>
                <a:buChar char="ü"/>
              </a:pPr>
              <a:r>
                <a:rPr lang="en-US" altLang="zh-CN" sz="2000" b="1" kern="0" dirty="0">
                  <a:latin typeface="Avenir Next"/>
                </a:rPr>
                <a:t>WV: watching videos</a:t>
              </a:r>
            </a:p>
            <a:p>
              <a:pPr marL="342900" indent="-342900">
                <a:buFont typeface="Wingdings" panose="05000000000000000000" pitchFamily="2" charset="2"/>
                <a:buChar char="ü"/>
              </a:pPr>
              <a:r>
                <a:rPr lang="en-US" altLang="zh-CN" sz="2000" b="1" kern="0" dirty="0">
                  <a:latin typeface="Avenir Next"/>
                </a:rPr>
                <a:t>Others</a:t>
              </a:r>
              <a:endParaRPr lang="zh-CN" altLang="en-US" sz="2000" b="1" kern="0" dirty="0">
                <a:latin typeface="Avenir Next"/>
              </a:endParaRPr>
            </a:p>
          </p:txBody>
        </p:sp>
      </p:grpSp>
    </p:spTree>
    <p:custDataLst>
      <p:tags r:id="rId1"/>
    </p:custDataLst>
    <p:extLst>
      <p:ext uri="{BB962C8B-B14F-4D97-AF65-F5344CB8AC3E}">
        <p14:creationId xmlns:p14="http://schemas.microsoft.com/office/powerpoint/2010/main" val="969741974"/>
      </p:ext>
    </p:extLst>
  </p:cSld>
  <p:clrMapOvr>
    <a:masterClrMapping/>
  </p:clrMapOvr>
  <mc:AlternateContent xmlns:mc="http://schemas.openxmlformats.org/markup-compatibility/2006" xmlns:p14="http://schemas.microsoft.com/office/powerpoint/2010/main">
    <mc:Choice Requires="p14">
      <p:transition spd="slow" p14:dur="2000" advTm="57713"/>
    </mc:Choice>
    <mc:Fallback xmlns="">
      <p:transition spd="slow" advTm="577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a:extLst>
              <a:ext uri="{FF2B5EF4-FFF2-40B4-BE49-F238E27FC236}">
                <a16:creationId xmlns:a16="http://schemas.microsoft.com/office/drawing/2014/main" id="{EE43575E-884C-4052-8104-BACBC4DF6B79}"/>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How to define the region of each running app?</a:t>
            </a:r>
            <a:endParaRPr lang="en-US" sz="4000" b="1" dirty="0">
              <a:solidFill>
                <a:schemeClr val="bg1">
                  <a:lumMod val="95000"/>
                </a:schemeClr>
              </a:solidFill>
              <a:latin typeface="Calibri" panose="020F0502020204030204" pitchFamily="34" charset="0"/>
              <a:cs typeface="Calibri" panose="020F0502020204030204" pitchFamily="34" charset="0"/>
              <a:sym typeface="Avenir Next"/>
            </a:endParaRPr>
          </a:p>
        </p:txBody>
      </p:sp>
      <p:sp>
        <p:nvSpPr>
          <p:cNvPr id="58" name="文本框 57">
            <a:extLst>
              <a:ext uri="{FF2B5EF4-FFF2-40B4-BE49-F238E27FC236}">
                <a16:creationId xmlns:a16="http://schemas.microsoft.com/office/drawing/2014/main" id="{D27D4F13-9777-4E12-AF39-BFB58DABD346}"/>
              </a:ext>
            </a:extLst>
          </p:cNvPr>
          <p:cNvSpPr txBox="1"/>
          <p:nvPr/>
        </p:nvSpPr>
        <p:spPr>
          <a:xfrm>
            <a:off x="5467495" y="879676"/>
            <a:ext cx="6019597" cy="461665"/>
          </a:xfrm>
          <a:prstGeom prst="rect">
            <a:avLst/>
          </a:prstGeom>
          <a:noFill/>
        </p:spPr>
        <p:txBody>
          <a:bodyPr wrap="none" rtlCol="0">
            <a:spAutoFit/>
          </a:bodyPr>
          <a:lstStyle/>
          <a:p>
            <a:r>
              <a:rPr lang="en-US" altLang="zh-CN" sz="2400" b="1" kern="0" dirty="0">
                <a:latin typeface="Avenir Next"/>
              </a:rPr>
              <a:t>Design the app/in-app classification model</a:t>
            </a:r>
            <a:r>
              <a:rPr lang="zh-CN" altLang="en-US" sz="2400" b="1" kern="0" dirty="0">
                <a:latin typeface="Avenir Next"/>
              </a:rPr>
              <a:t>：</a:t>
            </a:r>
          </a:p>
        </p:txBody>
      </p:sp>
      <p:pic>
        <p:nvPicPr>
          <p:cNvPr id="60" name="图片 59">
            <a:extLst>
              <a:ext uri="{FF2B5EF4-FFF2-40B4-BE49-F238E27FC236}">
                <a16:creationId xmlns:a16="http://schemas.microsoft.com/office/drawing/2014/main" id="{D3DE7358-BD1A-4194-9217-0BC55FE74EA9}"/>
              </a:ext>
            </a:extLst>
          </p:cNvPr>
          <p:cNvPicPr>
            <a:picLocks noChangeAspect="1"/>
          </p:cNvPicPr>
          <p:nvPr/>
        </p:nvPicPr>
        <p:blipFill>
          <a:blip r:embed="rId4"/>
          <a:stretch>
            <a:fillRect/>
          </a:stretch>
        </p:blipFill>
        <p:spPr>
          <a:xfrm>
            <a:off x="474319" y="1775930"/>
            <a:ext cx="2952315" cy="2471978"/>
          </a:xfrm>
          <a:prstGeom prst="rect">
            <a:avLst/>
          </a:prstGeom>
        </p:spPr>
      </p:pic>
      <p:sp>
        <p:nvSpPr>
          <p:cNvPr id="63" name="文本框 62">
            <a:extLst>
              <a:ext uri="{FF2B5EF4-FFF2-40B4-BE49-F238E27FC236}">
                <a16:creationId xmlns:a16="http://schemas.microsoft.com/office/drawing/2014/main" id="{56FCE87B-79E9-42E5-9DB3-30A938F941E9}"/>
              </a:ext>
            </a:extLst>
          </p:cNvPr>
          <p:cNvSpPr txBox="1"/>
          <p:nvPr/>
        </p:nvSpPr>
        <p:spPr>
          <a:xfrm>
            <a:off x="237542" y="844953"/>
            <a:ext cx="3437159" cy="830997"/>
          </a:xfrm>
          <a:prstGeom prst="rect">
            <a:avLst/>
          </a:prstGeom>
          <a:noFill/>
        </p:spPr>
        <p:txBody>
          <a:bodyPr wrap="none" rtlCol="0">
            <a:spAutoFit/>
          </a:bodyPr>
          <a:lstStyle/>
          <a:p>
            <a:pPr algn="ctr"/>
            <a:r>
              <a:rPr lang="en-US" altLang="zh-CN" sz="2400" b="1" kern="0" dirty="0">
                <a:latin typeface="Avenir Next"/>
              </a:rPr>
              <a:t>Our idea: </a:t>
            </a:r>
          </a:p>
          <a:p>
            <a:pPr algn="ctr"/>
            <a:r>
              <a:rPr lang="en-US" altLang="zh-CN" sz="2400" b="1" kern="0" dirty="0">
                <a:latin typeface="Avenir Next"/>
              </a:rPr>
              <a:t>Region Proposal Network</a:t>
            </a:r>
            <a:endParaRPr lang="zh-CN" altLang="en-US" sz="2400" b="1" kern="0" dirty="0">
              <a:latin typeface="Avenir Next"/>
            </a:endParaRPr>
          </a:p>
        </p:txBody>
      </p:sp>
      <p:grpSp>
        <p:nvGrpSpPr>
          <p:cNvPr id="73" name="组合 72">
            <a:extLst>
              <a:ext uri="{FF2B5EF4-FFF2-40B4-BE49-F238E27FC236}">
                <a16:creationId xmlns:a16="http://schemas.microsoft.com/office/drawing/2014/main" id="{8E032F7A-47EA-4EE7-8E36-F54DA7ADD349}"/>
              </a:ext>
            </a:extLst>
          </p:cNvPr>
          <p:cNvGrpSpPr/>
          <p:nvPr/>
        </p:nvGrpSpPr>
        <p:grpSpPr>
          <a:xfrm>
            <a:off x="4574315" y="1493135"/>
            <a:ext cx="7434805" cy="2963119"/>
            <a:chOff x="4757195" y="1608881"/>
            <a:chExt cx="7434805" cy="2963119"/>
          </a:xfrm>
        </p:grpSpPr>
        <p:grpSp>
          <p:nvGrpSpPr>
            <p:cNvPr id="57" name="组合 56">
              <a:extLst>
                <a:ext uri="{FF2B5EF4-FFF2-40B4-BE49-F238E27FC236}">
                  <a16:creationId xmlns:a16="http://schemas.microsoft.com/office/drawing/2014/main" id="{CB190735-779B-4C70-84EB-4519C6AEEC30}"/>
                </a:ext>
              </a:extLst>
            </p:cNvPr>
            <p:cNvGrpSpPr/>
            <p:nvPr/>
          </p:nvGrpSpPr>
          <p:grpSpPr>
            <a:xfrm>
              <a:off x="4909886" y="1657079"/>
              <a:ext cx="7282114" cy="2808209"/>
              <a:chOff x="1720932" y="846851"/>
              <a:chExt cx="7282114" cy="2808209"/>
            </a:xfrm>
          </p:grpSpPr>
          <p:grpSp>
            <p:nvGrpSpPr>
              <p:cNvPr id="4" name="组合 3">
                <a:extLst>
                  <a:ext uri="{FF2B5EF4-FFF2-40B4-BE49-F238E27FC236}">
                    <a16:creationId xmlns:a16="http://schemas.microsoft.com/office/drawing/2014/main" id="{B1EF3236-8860-4B0D-855D-0428C26EC2F3}"/>
                  </a:ext>
                </a:extLst>
              </p:cNvPr>
              <p:cNvGrpSpPr/>
              <p:nvPr/>
            </p:nvGrpSpPr>
            <p:grpSpPr>
              <a:xfrm>
                <a:off x="1980603" y="1058778"/>
                <a:ext cx="2212063" cy="2056102"/>
                <a:chOff x="6565206" y="4678824"/>
                <a:chExt cx="2212063" cy="2056102"/>
              </a:xfrm>
            </p:grpSpPr>
            <p:grpSp>
              <p:nvGrpSpPr>
                <p:cNvPr id="5" name="组合 4">
                  <a:extLst>
                    <a:ext uri="{FF2B5EF4-FFF2-40B4-BE49-F238E27FC236}">
                      <a16:creationId xmlns:a16="http://schemas.microsoft.com/office/drawing/2014/main" id="{00F7C308-B2CC-46C4-B6A4-4A8516533689}"/>
                    </a:ext>
                  </a:extLst>
                </p:cNvPr>
                <p:cNvGrpSpPr/>
                <p:nvPr/>
              </p:nvGrpSpPr>
              <p:grpSpPr>
                <a:xfrm>
                  <a:off x="6565206" y="4678824"/>
                  <a:ext cx="2212063" cy="2056102"/>
                  <a:chOff x="6430125" y="4801898"/>
                  <a:chExt cx="2212063" cy="2056102"/>
                </a:xfrm>
              </p:grpSpPr>
              <p:pic>
                <p:nvPicPr>
                  <p:cNvPr id="8" name="图片 7">
                    <a:extLst>
                      <a:ext uri="{FF2B5EF4-FFF2-40B4-BE49-F238E27FC236}">
                        <a16:creationId xmlns:a16="http://schemas.microsoft.com/office/drawing/2014/main" id="{9FFA2E12-8C67-41F9-979F-A153EF63184A}"/>
                      </a:ext>
                    </a:extLst>
                  </p:cNvPr>
                  <p:cNvPicPr>
                    <a:picLocks noChangeAspect="1"/>
                  </p:cNvPicPr>
                  <p:nvPr/>
                </p:nvPicPr>
                <p:blipFill>
                  <a:blip r:embed="rId5"/>
                  <a:stretch>
                    <a:fillRect/>
                  </a:stretch>
                </p:blipFill>
                <p:spPr>
                  <a:xfrm>
                    <a:off x="7480743" y="6464582"/>
                    <a:ext cx="329202" cy="213447"/>
                  </a:xfrm>
                  <a:prstGeom prst="rect">
                    <a:avLst/>
                  </a:prstGeom>
                </p:spPr>
              </p:pic>
              <p:grpSp>
                <p:nvGrpSpPr>
                  <p:cNvPr id="9" name="组合 8">
                    <a:extLst>
                      <a:ext uri="{FF2B5EF4-FFF2-40B4-BE49-F238E27FC236}">
                        <a16:creationId xmlns:a16="http://schemas.microsoft.com/office/drawing/2014/main" id="{65453123-BC33-4472-9C66-086677D64012}"/>
                      </a:ext>
                    </a:extLst>
                  </p:cNvPr>
                  <p:cNvGrpSpPr/>
                  <p:nvPr/>
                </p:nvGrpSpPr>
                <p:grpSpPr>
                  <a:xfrm>
                    <a:off x="6430125" y="4801898"/>
                    <a:ext cx="2212063" cy="2056102"/>
                    <a:chOff x="6723841" y="4801898"/>
                    <a:chExt cx="2212063" cy="2056102"/>
                  </a:xfrm>
                </p:grpSpPr>
                <p:grpSp>
                  <p:nvGrpSpPr>
                    <p:cNvPr id="10" name="组合 9">
                      <a:extLst>
                        <a:ext uri="{FF2B5EF4-FFF2-40B4-BE49-F238E27FC236}">
                          <a16:creationId xmlns:a16="http://schemas.microsoft.com/office/drawing/2014/main" id="{0B6C26FF-7083-499A-84A6-B74568B746C0}"/>
                        </a:ext>
                      </a:extLst>
                    </p:cNvPr>
                    <p:cNvGrpSpPr/>
                    <p:nvPr/>
                  </p:nvGrpSpPr>
                  <p:grpSpPr>
                    <a:xfrm>
                      <a:off x="6723841" y="4801898"/>
                      <a:ext cx="2035694" cy="2056102"/>
                      <a:chOff x="6723841" y="4801898"/>
                      <a:chExt cx="2035694" cy="2056102"/>
                    </a:xfrm>
                  </p:grpSpPr>
                  <p:pic>
                    <p:nvPicPr>
                      <p:cNvPr id="13" name="图片 12">
                        <a:extLst>
                          <a:ext uri="{FF2B5EF4-FFF2-40B4-BE49-F238E27FC236}">
                            <a16:creationId xmlns:a16="http://schemas.microsoft.com/office/drawing/2014/main" id="{BD46DBEF-CBBA-4B8F-AD37-09151B1F0DD9}"/>
                          </a:ext>
                        </a:extLst>
                      </p:cNvPr>
                      <p:cNvPicPr>
                        <a:picLocks noChangeAspect="1"/>
                      </p:cNvPicPr>
                      <p:nvPr/>
                    </p:nvPicPr>
                    <p:blipFill rotWithShape="1">
                      <a:blip r:embed="rId6"/>
                      <a:srcRect l="60610" t="48239" r="20960"/>
                      <a:stretch/>
                    </p:blipFill>
                    <p:spPr>
                      <a:xfrm>
                        <a:off x="7190509" y="5089619"/>
                        <a:ext cx="1569026" cy="1768381"/>
                      </a:xfrm>
                      <a:prstGeom prst="rect">
                        <a:avLst/>
                      </a:prstGeom>
                    </p:spPr>
                  </p:pic>
                  <p:pic>
                    <p:nvPicPr>
                      <p:cNvPr id="14" name="图片 13">
                        <a:extLst>
                          <a:ext uri="{FF2B5EF4-FFF2-40B4-BE49-F238E27FC236}">
                            <a16:creationId xmlns:a16="http://schemas.microsoft.com/office/drawing/2014/main" id="{BB6F4D90-53AA-43DC-86BC-F368BAF1BEDE}"/>
                          </a:ext>
                        </a:extLst>
                      </p:cNvPr>
                      <p:cNvPicPr>
                        <a:picLocks noChangeAspect="1"/>
                      </p:cNvPicPr>
                      <p:nvPr/>
                    </p:nvPicPr>
                    <p:blipFill rotWithShape="1">
                      <a:blip r:embed="rId6"/>
                      <a:srcRect l="-56" t="49814" r="94396"/>
                      <a:stretch/>
                    </p:blipFill>
                    <p:spPr>
                      <a:xfrm>
                        <a:off x="6723841" y="5143407"/>
                        <a:ext cx="481910" cy="1714593"/>
                      </a:xfrm>
                      <a:prstGeom prst="rect">
                        <a:avLst/>
                      </a:prstGeom>
                    </p:spPr>
                  </p:pic>
                  <p:pic>
                    <p:nvPicPr>
                      <p:cNvPr id="15" name="图片 14">
                        <a:extLst>
                          <a:ext uri="{FF2B5EF4-FFF2-40B4-BE49-F238E27FC236}">
                            <a16:creationId xmlns:a16="http://schemas.microsoft.com/office/drawing/2014/main" id="{442D82E0-0033-4EDD-8E7D-D69FF2D4BF4E}"/>
                          </a:ext>
                        </a:extLst>
                      </p:cNvPr>
                      <p:cNvPicPr>
                        <a:picLocks noChangeAspect="1"/>
                      </p:cNvPicPr>
                      <p:nvPr/>
                    </p:nvPicPr>
                    <p:blipFill>
                      <a:blip r:embed="rId5"/>
                      <a:stretch>
                        <a:fillRect/>
                      </a:stretch>
                    </p:blipFill>
                    <p:spPr>
                      <a:xfrm>
                        <a:off x="7179684" y="4801898"/>
                        <a:ext cx="329202" cy="213447"/>
                      </a:xfrm>
                      <a:prstGeom prst="rect">
                        <a:avLst/>
                      </a:prstGeom>
                    </p:spPr>
                  </p:pic>
                  <p:pic>
                    <p:nvPicPr>
                      <p:cNvPr id="16" name="图片 15">
                        <a:extLst>
                          <a:ext uri="{FF2B5EF4-FFF2-40B4-BE49-F238E27FC236}">
                            <a16:creationId xmlns:a16="http://schemas.microsoft.com/office/drawing/2014/main" id="{350F26E5-FBB5-43F4-8AF7-6731DD577528}"/>
                          </a:ext>
                        </a:extLst>
                      </p:cNvPr>
                      <p:cNvPicPr>
                        <a:picLocks noChangeAspect="1"/>
                      </p:cNvPicPr>
                      <p:nvPr/>
                    </p:nvPicPr>
                    <p:blipFill>
                      <a:blip r:embed="rId5"/>
                      <a:stretch>
                        <a:fillRect/>
                      </a:stretch>
                    </p:blipFill>
                    <p:spPr>
                      <a:xfrm>
                        <a:off x="7145048" y="6471370"/>
                        <a:ext cx="329202" cy="213447"/>
                      </a:xfrm>
                      <a:prstGeom prst="rect">
                        <a:avLst/>
                      </a:prstGeom>
                    </p:spPr>
                  </p:pic>
                </p:grpSp>
                <p:pic>
                  <p:nvPicPr>
                    <p:cNvPr id="11" name="图片 10">
                      <a:extLst>
                        <a:ext uri="{FF2B5EF4-FFF2-40B4-BE49-F238E27FC236}">
                          <a16:creationId xmlns:a16="http://schemas.microsoft.com/office/drawing/2014/main" id="{90E39E32-4250-4FD4-9B59-6792638F0AE3}"/>
                        </a:ext>
                      </a:extLst>
                    </p:cNvPr>
                    <p:cNvPicPr>
                      <a:picLocks noChangeAspect="1"/>
                    </p:cNvPicPr>
                    <p:nvPr/>
                  </p:nvPicPr>
                  <p:blipFill>
                    <a:blip r:embed="rId5"/>
                    <a:stretch>
                      <a:fillRect/>
                    </a:stretch>
                  </p:blipFill>
                  <p:spPr>
                    <a:xfrm>
                      <a:off x="8547820" y="4819216"/>
                      <a:ext cx="329202" cy="213447"/>
                    </a:xfrm>
                    <a:prstGeom prst="rect">
                      <a:avLst/>
                    </a:prstGeom>
                  </p:spPr>
                </p:pic>
                <p:pic>
                  <p:nvPicPr>
                    <p:cNvPr id="12" name="图片 11">
                      <a:extLst>
                        <a:ext uri="{FF2B5EF4-FFF2-40B4-BE49-F238E27FC236}">
                          <a16:creationId xmlns:a16="http://schemas.microsoft.com/office/drawing/2014/main" id="{C113BA25-B327-4760-8C20-8F5F59638035}"/>
                        </a:ext>
                      </a:extLst>
                    </p:cNvPr>
                    <p:cNvPicPr>
                      <a:picLocks noChangeAspect="1"/>
                    </p:cNvPicPr>
                    <p:nvPr/>
                  </p:nvPicPr>
                  <p:blipFill>
                    <a:blip r:embed="rId5"/>
                    <a:stretch>
                      <a:fillRect/>
                    </a:stretch>
                  </p:blipFill>
                  <p:spPr>
                    <a:xfrm>
                      <a:off x="8606702" y="6478298"/>
                      <a:ext cx="329202" cy="213447"/>
                    </a:xfrm>
                    <a:prstGeom prst="rect">
                      <a:avLst/>
                    </a:prstGeom>
                  </p:spPr>
                </p:pic>
              </p:grpSp>
            </p:grpSp>
            <p:sp>
              <p:nvSpPr>
                <p:cNvPr id="7" name="矩形 6">
                  <a:extLst>
                    <a:ext uri="{FF2B5EF4-FFF2-40B4-BE49-F238E27FC236}">
                      <a16:creationId xmlns:a16="http://schemas.microsoft.com/office/drawing/2014/main" id="{7A4EC30E-8B2F-4EAE-81E4-6648E5185DD6}"/>
                    </a:ext>
                  </a:extLst>
                </p:cNvPr>
                <p:cNvSpPr/>
                <p:nvPr/>
              </p:nvSpPr>
              <p:spPr>
                <a:xfrm>
                  <a:off x="7081520" y="5674360"/>
                  <a:ext cx="1508760" cy="6096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91F7DB3-6880-4729-8350-86607EFE125A}"/>
                    </a:ext>
                  </a:extLst>
                </p:cNvPr>
                <p:cNvSpPr/>
                <p:nvPr/>
              </p:nvSpPr>
              <p:spPr>
                <a:xfrm>
                  <a:off x="7076440" y="5521960"/>
                  <a:ext cx="1508760" cy="556260"/>
                </a:xfrm>
                <a:prstGeom prst="rect">
                  <a:avLst/>
                </a:prstGeom>
                <a:noFill/>
                <a:ln w="38100">
                  <a:solidFill>
                    <a:srgbClr val="008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7" name="直接箭头连接符 26">
                <a:extLst>
                  <a:ext uri="{FF2B5EF4-FFF2-40B4-BE49-F238E27FC236}">
                    <a16:creationId xmlns:a16="http://schemas.microsoft.com/office/drawing/2014/main" id="{BAA68D5C-2A3E-40B7-B38E-77EDAFC47A25}"/>
                  </a:ext>
                </a:extLst>
              </p:cNvPr>
              <p:cNvCxnSpPr>
                <a:cxnSpLocks/>
                <a:stCxn id="7" idx="3"/>
                <a:endCxn id="35" idx="1"/>
              </p:cNvCxnSpPr>
              <p:nvPr/>
            </p:nvCxnSpPr>
            <p:spPr>
              <a:xfrm>
                <a:off x="4005677" y="2359114"/>
                <a:ext cx="1024889" cy="457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89A4B3B-03E3-4E73-A78F-EAA808F32DB0}"/>
                  </a:ext>
                </a:extLst>
              </p:cNvPr>
              <p:cNvCxnSpPr>
                <a:cxnSpLocks/>
                <a:stCxn id="6" idx="3"/>
              </p:cNvCxnSpPr>
              <p:nvPr/>
            </p:nvCxnSpPr>
            <p:spPr>
              <a:xfrm flipV="1">
                <a:off x="4000597" y="1729740"/>
                <a:ext cx="985423" cy="450304"/>
              </a:xfrm>
              <a:prstGeom prst="straightConnector1">
                <a:avLst/>
              </a:prstGeom>
              <a:ln w="38100">
                <a:solidFill>
                  <a:srgbClr val="008206"/>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2CC31FDD-5506-4D0E-9933-492CE4C01B6A}"/>
                  </a:ext>
                </a:extLst>
              </p:cNvPr>
              <p:cNvPicPr>
                <a:picLocks noChangeAspect="1"/>
              </p:cNvPicPr>
              <p:nvPr/>
            </p:nvPicPr>
            <p:blipFill rotWithShape="1">
              <a:blip r:embed="rId7"/>
              <a:srcRect t="29251" b="22219"/>
              <a:stretch/>
            </p:blipFill>
            <p:spPr>
              <a:xfrm>
                <a:off x="4997450" y="1386839"/>
                <a:ext cx="1604010" cy="556261"/>
              </a:xfrm>
              <a:prstGeom prst="rect">
                <a:avLst/>
              </a:prstGeom>
            </p:spPr>
          </p:pic>
          <p:sp>
            <p:nvSpPr>
              <p:cNvPr id="34" name="矩形 33">
                <a:extLst>
                  <a:ext uri="{FF2B5EF4-FFF2-40B4-BE49-F238E27FC236}">
                    <a16:creationId xmlns:a16="http://schemas.microsoft.com/office/drawing/2014/main" id="{A9530501-8E80-4FFF-99BA-73C78CA809C5}"/>
                  </a:ext>
                </a:extLst>
              </p:cNvPr>
              <p:cNvSpPr/>
              <p:nvPr/>
            </p:nvSpPr>
            <p:spPr>
              <a:xfrm>
                <a:off x="5006436" y="1391374"/>
                <a:ext cx="1595023" cy="556260"/>
              </a:xfrm>
              <a:prstGeom prst="rect">
                <a:avLst/>
              </a:prstGeom>
              <a:noFill/>
              <a:ln w="38100">
                <a:solidFill>
                  <a:srgbClr val="008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0" name="组合 39">
                <a:extLst>
                  <a:ext uri="{FF2B5EF4-FFF2-40B4-BE49-F238E27FC236}">
                    <a16:creationId xmlns:a16="http://schemas.microsoft.com/office/drawing/2014/main" id="{5EAC9355-121B-49C7-B19D-E14D60BFD3E9}"/>
                  </a:ext>
                </a:extLst>
              </p:cNvPr>
              <p:cNvGrpSpPr/>
              <p:nvPr/>
            </p:nvGrpSpPr>
            <p:grpSpPr>
              <a:xfrm>
                <a:off x="5008880" y="2506981"/>
                <a:ext cx="1581150" cy="622300"/>
                <a:chOff x="2373630" y="3916681"/>
                <a:chExt cx="1581150" cy="622300"/>
              </a:xfrm>
            </p:grpSpPr>
            <p:pic>
              <p:nvPicPr>
                <p:cNvPr id="39" name="图片 38">
                  <a:extLst>
                    <a:ext uri="{FF2B5EF4-FFF2-40B4-BE49-F238E27FC236}">
                      <a16:creationId xmlns:a16="http://schemas.microsoft.com/office/drawing/2014/main" id="{D0B0C087-860D-4D9E-A69F-5D9B7CB25AE7}"/>
                    </a:ext>
                  </a:extLst>
                </p:cNvPr>
                <p:cNvPicPr>
                  <a:picLocks noChangeAspect="1"/>
                </p:cNvPicPr>
                <p:nvPr/>
              </p:nvPicPr>
              <p:blipFill rotWithShape="1">
                <a:blip r:embed="rId7"/>
                <a:srcRect t="43162"/>
                <a:stretch/>
              </p:blipFill>
              <p:spPr>
                <a:xfrm>
                  <a:off x="2373630" y="3916681"/>
                  <a:ext cx="1581150" cy="622300"/>
                </a:xfrm>
                <a:prstGeom prst="rect">
                  <a:avLst/>
                </a:prstGeom>
              </p:spPr>
            </p:pic>
            <p:sp>
              <p:nvSpPr>
                <p:cNvPr id="35" name="矩形 34">
                  <a:extLst>
                    <a:ext uri="{FF2B5EF4-FFF2-40B4-BE49-F238E27FC236}">
                      <a16:creationId xmlns:a16="http://schemas.microsoft.com/office/drawing/2014/main" id="{1E5AED34-5F2A-41A3-9356-792CBE8FF169}"/>
                    </a:ext>
                  </a:extLst>
                </p:cNvPr>
                <p:cNvSpPr/>
                <p:nvPr/>
              </p:nvSpPr>
              <p:spPr>
                <a:xfrm>
                  <a:off x="2395316" y="3921214"/>
                  <a:ext cx="1536603" cy="6096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2" name="文本框 41">
                <a:extLst>
                  <a:ext uri="{FF2B5EF4-FFF2-40B4-BE49-F238E27FC236}">
                    <a16:creationId xmlns:a16="http://schemas.microsoft.com/office/drawing/2014/main" id="{2DF477C8-37F9-4A84-B026-67F1A3D596ED}"/>
                  </a:ext>
                </a:extLst>
              </p:cNvPr>
              <p:cNvSpPr txBox="1"/>
              <p:nvPr/>
            </p:nvSpPr>
            <p:spPr>
              <a:xfrm>
                <a:off x="1720932" y="2947174"/>
                <a:ext cx="2957862" cy="707886"/>
              </a:xfrm>
              <a:prstGeom prst="rect">
                <a:avLst/>
              </a:prstGeom>
              <a:noFill/>
            </p:spPr>
            <p:txBody>
              <a:bodyPr wrap="none" rtlCol="0">
                <a:spAutoFit/>
              </a:bodyPr>
              <a:lstStyle/>
              <a:p>
                <a:pPr algn="ctr"/>
                <a:r>
                  <a:rPr lang="en-US" altLang="zh-CN" sz="2000" b="1" kern="0" dirty="0">
                    <a:latin typeface="Avenir Next"/>
                  </a:rPr>
                  <a:t>A user uses multiple apps </a:t>
                </a:r>
              </a:p>
              <a:p>
                <a:pPr algn="ctr"/>
                <a:r>
                  <a:rPr lang="en-US" altLang="zh-CN" sz="2000" b="1" kern="0" dirty="0">
                    <a:latin typeface="Avenir Next"/>
                  </a:rPr>
                  <a:t>simultaneously</a:t>
                </a:r>
                <a:endParaRPr lang="zh-CN" altLang="en-US" sz="4000" b="1" kern="0" dirty="0">
                  <a:latin typeface="Avenir Next"/>
                </a:endParaRPr>
              </a:p>
            </p:txBody>
          </p:sp>
          <p:sp>
            <p:nvSpPr>
              <p:cNvPr id="44" name="文本框 43">
                <a:extLst>
                  <a:ext uri="{FF2B5EF4-FFF2-40B4-BE49-F238E27FC236}">
                    <a16:creationId xmlns:a16="http://schemas.microsoft.com/office/drawing/2014/main" id="{0A1E34CF-DAEC-4B6B-A8AA-85B16FFBF75C}"/>
                  </a:ext>
                </a:extLst>
              </p:cNvPr>
              <p:cNvSpPr txBox="1"/>
              <p:nvPr/>
            </p:nvSpPr>
            <p:spPr>
              <a:xfrm>
                <a:off x="5435600" y="2004814"/>
                <a:ext cx="721360" cy="369332"/>
              </a:xfrm>
              <a:prstGeom prst="rect">
                <a:avLst/>
              </a:prstGeom>
              <a:noFill/>
            </p:spPr>
            <p:txBody>
              <a:bodyPr wrap="square">
                <a:spAutoFit/>
              </a:bodyPr>
              <a:lstStyle/>
              <a:p>
                <a:r>
                  <a:rPr lang="en-US" altLang="zh-CN" sz="1800" b="1" kern="0" dirty="0" err="1">
                    <a:latin typeface="Avenir Next"/>
                  </a:rPr>
                  <a:t>RoI</a:t>
                </a:r>
                <a:r>
                  <a:rPr lang="en-US" altLang="zh-CN" sz="1800" b="1" kern="0" dirty="0">
                    <a:latin typeface="Avenir Next"/>
                  </a:rPr>
                  <a:t> 1</a:t>
                </a:r>
              </a:p>
            </p:txBody>
          </p:sp>
          <p:sp>
            <p:nvSpPr>
              <p:cNvPr id="45" name="文本框 44">
                <a:extLst>
                  <a:ext uri="{FF2B5EF4-FFF2-40B4-BE49-F238E27FC236}">
                    <a16:creationId xmlns:a16="http://schemas.microsoft.com/office/drawing/2014/main" id="{FEB1AA69-745F-4D13-A949-45D784EE1DCB}"/>
                  </a:ext>
                </a:extLst>
              </p:cNvPr>
              <p:cNvSpPr txBox="1"/>
              <p:nvPr/>
            </p:nvSpPr>
            <p:spPr>
              <a:xfrm>
                <a:off x="5476240" y="3183374"/>
                <a:ext cx="751840" cy="369332"/>
              </a:xfrm>
              <a:prstGeom prst="rect">
                <a:avLst/>
              </a:prstGeom>
              <a:noFill/>
            </p:spPr>
            <p:txBody>
              <a:bodyPr wrap="square">
                <a:spAutoFit/>
              </a:bodyPr>
              <a:lstStyle/>
              <a:p>
                <a:r>
                  <a:rPr lang="en-US" altLang="zh-CN" sz="1800" b="1" kern="0" dirty="0" err="1">
                    <a:latin typeface="Avenir Next"/>
                  </a:rPr>
                  <a:t>RoI</a:t>
                </a:r>
                <a:r>
                  <a:rPr lang="en-US" altLang="zh-CN" sz="1800" b="1" kern="0" dirty="0">
                    <a:latin typeface="Avenir Next"/>
                  </a:rPr>
                  <a:t> 2</a:t>
                </a:r>
              </a:p>
            </p:txBody>
          </p:sp>
          <p:sp>
            <p:nvSpPr>
              <p:cNvPr id="47" name="文本框 46">
                <a:extLst>
                  <a:ext uri="{FF2B5EF4-FFF2-40B4-BE49-F238E27FC236}">
                    <a16:creationId xmlns:a16="http://schemas.microsoft.com/office/drawing/2014/main" id="{59574A7E-E257-403B-8287-9E3391F3953F}"/>
                  </a:ext>
                </a:extLst>
              </p:cNvPr>
              <p:cNvSpPr txBox="1"/>
              <p:nvPr/>
            </p:nvSpPr>
            <p:spPr>
              <a:xfrm>
                <a:off x="4673600" y="914400"/>
                <a:ext cx="2659702" cy="400110"/>
              </a:xfrm>
              <a:prstGeom prst="rect">
                <a:avLst/>
              </a:prstGeom>
              <a:noFill/>
            </p:spPr>
            <p:txBody>
              <a:bodyPr wrap="none" rtlCol="0">
                <a:spAutoFit/>
              </a:bodyPr>
              <a:lstStyle/>
              <a:p>
                <a:r>
                  <a:rPr lang="en-US" altLang="zh-CN" sz="2000" b="1" kern="0" dirty="0">
                    <a:latin typeface="Avenir Next"/>
                  </a:rPr>
                  <a:t>Region of Interest (</a:t>
                </a:r>
                <a:r>
                  <a:rPr lang="en-US" altLang="zh-CN" sz="2000" b="1" kern="0" dirty="0" err="1">
                    <a:latin typeface="Avenir Next"/>
                  </a:rPr>
                  <a:t>RoI</a:t>
                </a:r>
                <a:r>
                  <a:rPr lang="en-US" altLang="zh-CN" sz="2000" b="1" kern="0" dirty="0">
                    <a:latin typeface="Avenir Next"/>
                  </a:rPr>
                  <a:t>)</a:t>
                </a:r>
                <a:endParaRPr lang="zh-CN" altLang="en-US" sz="2000" b="1" kern="0" dirty="0">
                  <a:latin typeface="Avenir Next"/>
                </a:endParaRPr>
              </a:p>
            </p:txBody>
          </p:sp>
          <p:cxnSp>
            <p:nvCxnSpPr>
              <p:cNvPr id="48" name="直接箭头连接符 47">
                <a:extLst>
                  <a:ext uri="{FF2B5EF4-FFF2-40B4-BE49-F238E27FC236}">
                    <a16:creationId xmlns:a16="http://schemas.microsoft.com/office/drawing/2014/main" id="{B93EBAF4-3331-4441-8344-22913715A71E}"/>
                  </a:ext>
                </a:extLst>
              </p:cNvPr>
              <p:cNvCxnSpPr>
                <a:cxnSpLocks/>
                <a:stCxn id="34" idx="3"/>
              </p:cNvCxnSpPr>
              <p:nvPr/>
            </p:nvCxnSpPr>
            <p:spPr>
              <a:xfrm>
                <a:off x="6601459" y="1669504"/>
                <a:ext cx="480061" cy="0"/>
              </a:xfrm>
              <a:prstGeom prst="straightConnector1">
                <a:avLst/>
              </a:prstGeom>
              <a:ln w="38100">
                <a:solidFill>
                  <a:srgbClr val="00820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7AD0DC84-7BE2-4D80-882F-FB258F8D854C}"/>
                  </a:ext>
                </a:extLst>
              </p:cNvPr>
              <p:cNvCxnSpPr>
                <a:cxnSpLocks/>
                <a:stCxn id="35" idx="3"/>
              </p:cNvCxnSpPr>
              <p:nvPr/>
            </p:nvCxnSpPr>
            <p:spPr>
              <a:xfrm>
                <a:off x="6567169" y="2816314"/>
                <a:ext cx="48387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6B5905EC-550C-4173-B9E6-79373081F308}"/>
                  </a:ext>
                </a:extLst>
              </p:cNvPr>
              <p:cNvSpPr txBox="1"/>
              <p:nvPr/>
            </p:nvSpPr>
            <p:spPr>
              <a:xfrm>
                <a:off x="7172960" y="1362162"/>
                <a:ext cx="1714339" cy="646331"/>
              </a:xfrm>
              <a:prstGeom prst="rect">
                <a:avLst/>
              </a:prstGeom>
              <a:noFill/>
            </p:spPr>
            <p:txBody>
              <a:bodyPr wrap="square">
                <a:spAutoFit/>
              </a:bodyPr>
              <a:lstStyle/>
              <a:p>
                <a:r>
                  <a:rPr lang="en-US" altLang="zh-CN" sz="1800" b="1" kern="0" dirty="0">
                    <a:latin typeface="Avenir Next"/>
                  </a:rPr>
                  <a:t>App 1 &amp; </a:t>
                </a:r>
              </a:p>
              <a:p>
                <a:r>
                  <a:rPr lang="en-US" altLang="zh-CN" sz="1800" b="1" kern="0" dirty="0">
                    <a:latin typeface="Avenir Next"/>
                  </a:rPr>
                  <a:t>in-app service 1</a:t>
                </a:r>
              </a:p>
            </p:txBody>
          </p:sp>
          <p:sp>
            <p:nvSpPr>
              <p:cNvPr id="55" name="文本框 54">
                <a:extLst>
                  <a:ext uri="{FF2B5EF4-FFF2-40B4-BE49-F238E27FC236}">
                    <a16:creationId xmlns:a16="http://schemas.microsoft.com/office/drawing/2014/main" id="{9E4DE25D-3979-48FF-A2BE-500A5FB6676A}"/>
                  </a:ext>
                </a:extLst>
              </p:cNvPr>
              <p:cNvSpPr txBox="1"/>
              <p:nvPr/>
            </p:nvSpPr>
            <p:spPr>
              <a:xfrm>
                <a:off x="2255276" y="846851"/>
                <a:ext cx="1774845" cy="646331"/>
              </a:xfrm>
              <a:prstGeom prst="rect">
                <a:avLst/>
              </a:prstGeom>
              <a:noFill/>
            </p:spPr>
            <p:txBody>
              <a:bodyPr wrap="none" rtlCol="0">
                <a:spAutoFit/>
              </a:bodyPr>
              <a:lstStyle/>
              <a:p>
                <a:pPr algn="ctr"/>
                <a:r>
                  <a:rPr lang="en-US" altLang="zh-CN" b="1" dirty="0">
                    <a:latin typeface="Helvetica" panose="020B0604020202020204" pitchFamily="34" charset="0"/>
                    <a:cs typeface="Helvetica" panose="020B0604020202020204" pitchFamily="34" charset="0"/>
                  </a:rPr>
                  <a:t>EM</a:t>
                </a:r>
              </a:p>
              <a:p>
                <a:pPr algn="ctr"/>
                <a:r>
                  <a:rPr lang="en-US" altLang="zh-CN" b="1" dirty="0">
                    <a:latin typeface="Helvetica" panose="020B0604020202020204" pitchFamily="34" charset="0"/>
                    <a:cs typeface="Helvetica" panose="020B0604020202020204" pitchFamily="34" charset="0"/>
                  </a:rPr>
                  <a:t> spectrograms</a:t>
                </a:r>
                <a:endParaRPr lang="zh-CN" altLang="en-US" b="1" dirty="0">
                  <a:latin typeface="Helvetica" panose="020B0604020202020204" pitchFamily="34" charset="0"/>
                  <a:cs typeface="Helvetica" panose="020B0604020202020204" pitchFamily="34" charset="0"/>
                </a:endParaRPr>
              </a:p>
            </p:txBody>
          </p:sp>
          <p:sp>
            <p:nvSpPr>
              <p:cNvPr id="56" name="文本框 55">
                <a:extLst>
                  <a:ext uri="{FF2B5EF4-FFF2-40B4-BE49-F238E27FC236}">
                    <a16:creationId xmlns:a16="http://schemas.microsoft.com/office/drawing/2014/main" id="{7F09EAB4-8DF0-4422-8634-75F5CCB13365}"/>
                  </a:ext>
                </a:extLst>
              </p:cNvPr>
              <p:cNvSpPr txBox="1"/>
              <p:nvPr/>
            </p:nvSpPr>
            <p:spPr>
              <a:xfrm>
                <a:off x="7193280" y="2533392"/>
                <a:ext cx="1809766" cy="646331"/>
              </a:xfrm>
              <a:prstGeom prst="rect">
                <a:avLst/>
              </a:prstGeom>
              <a:noFill/>
            </p:spPr>
            <p:txBody>
              <a:bodyPr wrap="square">
                <a:spAutoFit/>
              </a:bodyPr>
              <a:lstStyle/>
              <a:p>
                <a:r>
                  <a:rPr lang="en-US" altLang="zh-CN" sz="1800" b="1" kern="0" dirty="0">
                    <a:latin typeface="Avenir Next"/>
                  </a:rPr>
                  <a:t>App 2 </a:t>
                </a:r>
                <a:r>
                  <a:rPr lang="en-US" altLang="zh-CN" b="1" kern="0" dirty="0">
                    <a:latin typeface="Avenir Next"/>
                  </a:rPr>
                  <a:t>&amp; </a:t>
                </a:r>
              </a:p>
              <a:p>
                <a:r>
                  <a:rPr lang="en-US" altLang="zh-CN" sz="1800" b="1" kern="0" dirty="0">
                    <a:latin typeface="Avenir Next"/>
                  </a:rPr>
                  <a:t>in-app service 2</a:t>
                </a:r>
              </a:p>
            </p:txBody>
          </p:sp>
        </p:grpSp>
        <p:sp>
          <p:nvSpPr>
            <p:cNvPr id="72" name="矩形 71">
              <a:extLst>
                <a:ext uri="{FF2B5EF4-FFF2-40B4-BE49-F238E27FC236}">
                  <a16:creationId xmlns:a16="http://schemas.microsoft.com/office/drawing/2014/main" id="{D6809A6D-4A84-487F-BC7C-E026E5D4DB0E}"/>
                </a:ext>
              </a:extLst>
            </p:cNvPr>
            <p:cNvSpPr/>
            <p:nvPr/>
          </p:nvSpPr>
          <p:spPr>
            <a:xfrm>
              <a:off x="4757195" y="1608881"/>
              <a:ext cx="7434805" cy="29631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9CC3B4D4-3965-4DB5-B2DF-414D87268D0C}"/>
              </a:ext>
            </a:extLst>
          </p:cNvPr>
          <p:cNvGrpSpPr/>
          <p:nvPr/>
        </p:nvGrpSpPr>
        <p:grpSpPr>
          <a:xfrm>
            <a:off x="215441" y="4525700"/>
            <a:ext cx="3481361" cy="2016484"/>
            <a:chOff x="215441" y="4525700"/>
            <a:chExt cx="3481361" cy="2016484"/>
          </a:xfrm>
        </p:grpSpPr>
        <p:pic>
          <p:nvPicPr>
            <p:cNvPr id="62" name="图片 61">
              <a:extLst>
                <a:ext uri="{FF2B5EF4-FFF2-40B4-BE49-F238E27FC236}">
                  <a16:creationId xmlns:a16="http://schemas.microsoft.com/office/drawing/2014/main" id="{FDD04BDC-9FAE-455E-9013-A6E5E257B32A}"/>
                </a:ext>
              </a:extLst>
            </p:cNvPr>
            <p:cNvPicPr>
              <a:picLocks noChangeAspect="1"/>
            </p:cNvPicPr>
            <p:nvPr/>
          </p:nvPicPr>
          <p:blipFill rotWithShape="1">
            <a:blip r:embed="rId8"/>
            <a:srcRect t="33488" r="72444"/>
            <a:stretch/>
          </p:blipFill>
          <p:spPr>
            <a:xfrm>
              <a:off x="837407" y="5359079"/>
              <a:ext cx="613441" cy="1183105"/>
            </a:xfrm>
            <a:prstGeom prst="rect">
              <a:avLst/>
            </a:prstGeom>
          </p:spPr>
        </p:pic>
        <p:sp>
          <p:nvSpPr>
            <p:cNvPr id="67" name="文本框 66">
              <a:extLst>
                <a:ext uri="{FF2B5EF4-FFF2-40B4-BE49-F238E27FC236}">
                  <a16:creationId xmlns:a16="http://schemas.microsoft.com/office/drawing/2014/main" id="{9EFFCC62-D562-4706-8528-6D09C6D1D1AE}"/>
                </a:ext>
              </a:extLst>
            </p:cNvPr>
            <p:cNvSpPr txBox="1"/>
            <p:nvPr/>
          </p:nvSpPr>
          <p:spPr>
            <a:xfrm>
              <a:off x="215441" y="4525700"/>
              <a:ext cx="3481361" cy="646331"/>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 Ground truth of bounding box (manual labeling)</a:t>
              </a:r>
              <a:endParaRPr lang="zh-CN" altLang="en-US" b="1" dirty="0">
                <a:latin typeface="Helvetica" panose="020B0604020202020204" pitchFamily="34" charset="0"/>
                <a:cs typeface="Helvetica" panose="020B0604020202020204" pitchFamily="34" charset="0"/>
              </a:endParaRPr>
            </a:p>
          </p:txBody>
        </p:sp>
        <p:grpSp>
          <p:nvGrpSpPr>
            <p:cNvPr id="84" name="组合 83">
              <a:extLst>
                <a:ext uri="{FF2B5EF4-FFF2-40B4-BE49-F238E27FC236}">
                  <a16:creationId xmlns:a16="http://schemas.microsoft.com/office/drawing/2014/main" id="{D8DBE117-1D07-4F47-98B2-A967329F9374}"/>
                </a:ext>
              </a:extLst>
            </p:cNvPr>
            <p:cNvGrpSpPr/>
            <p:nvPr/>
          </p:nvGrpSpPr>
          <p:grpSpPr>
            <a:xfrm>
              <a:off x="1766667" y="5347716"/>
              <a:ext cx="1359668" cy="338554"/>
              <a:chOff x="3368386" y="5146548"/>
              <a:chExt cx="1359668" cy="338554"/>
            </a:xfrm>
          </p:grpSpPr>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4955B250-C902-4CC2-B3F1-81E903B25A3C}"/>
                      </a:ext>
                    </a:extLst>
                  </p:cNvPr>
                  <p:cNvSpPr txBox="1"/>
                  <p:nvPr/>
                </p:nvSpPr>
                <p:spPr>
                  <a:xfrm>
                    <a:off x="3368386" y="5171624"/>
                    <a:ext cx="239168" cy="276999"/>
                  </a:xfrm>
                  <a:prstGeom prst="rect">
                    <a:avLst/>
                  </a:prstGeom>
                  <a:noFill/>
                </p:spPr>
                <p:txBody>
                  <a:bodyPr wrap="square" lIns="0" tIns="0" rIns="0" bIns="0" rtlCol="0">
                    <a:spAutoFit/>
                  </a:bodyPr>
                  <a:lstStyle/>
                  <a:p>
                    <a14:m>
                      <m:oMath xmlns:m="http://schemas.openxmlformats.org/officeDocument/2006/math">
                        <m:r>
                          <a:rPr lang="en-US" altLang="zh-CN" b="1" i="1" smtClean="0">
                            <a:latin typeface="Cambria Math" panose="02040503050406030204" pitchFamily="18" charset="0"/>
                          </a:rPr>
                          <m:t>𝒘</m:t>
                        </m:r>
                      </m:oMath>
                    </a14:m>
                    <a:r>
                      <a:rPr lang="en-US" altLang="zh-CN" b="1" dirty="0"/>
                      <a:t>:</a:t>
                    </a:r>
                    <a:endParaRPr lang="zh-CN" altLang="en-US" b="1" dirty="0"/>
                  </a:p>
                </p:txBody>
              </p:sp>
            </mc:Choice>
            <mc:Fallback xmlns="">
              <p:sp>
                <p:nvSpPr>
                  <p:cNvPr id="77" name="文本框 76">
                    <a:extLst>
                      <a:ext uri="{FF2B5EF4-FFF2-40B4-BE49-F238E27FC236}">
                        <a16:creationId xmlns:a16="http://schemas.microsoft.com/office/drawing/2014/main" id="{4955B250-C902-4CC2-B3F1-81E903B25A3C}"/>
                      </a:ext>
                    </a:extLst>
                  </p:cNvPr>
                  <p:cNvSpPr txBox="1">
                    <a:spLocks noRot="1" noChangeAspect="1" noMove="1" noResize="1" noEditPoints="1" noAdjustHandles="1" noChangeArrowheads="1" noChangeShapeType="1" noTextEdit="1"/>
                  </p:cNvSpPr>
                  <p:nvPr/>
                </p:nvSpPr>
                <p:spPr>
                  <a:xfrm>
                    <a:off x="3368386" y="5171624"/>
                    <a:ext cx="239168" cy="276999"/>
                  </a:xfrm>
                  <a:prstGeom prst="rect">
                    <a:avLst/>
                  </a:prstGeom>
                  <a:blipFill>
                    <a:blip r:embed="rId9"/>
                    <a:stretch>
                      <a:fillRect l="-25641" t="-28261" r="-56410" b="-50000"/>
                    </a:stretch>
                  </a:blipFill>
                </p:spPr>
                <p:txBody>
                  <a:bodyPr/>
                  <a:lstStyle/>
                  <a:p>
                    <a:r>
                      <a:rPr lang="zh-CN" altLang="en-US">
                        <a:noFill/>
                      </a:rPr>
                      <a:t> </a:t>
                    </a:r>
                  </a:p>
                </p:txBody>
              </p:sp>
            </mc:Fallback>
          </mc:AlternateContent>
          <p:sp>
            <p:nvSpPr>
              <p:cNvPr id="81" name="文本框 80">
                <a:extLst>
                  <a:ext uri="{FF2B5EF4-FFF2-40B4-BE49-F238E27FC236}">
                    <a16:creationId xmlns:a16="http://schemas.microsoft.com/office/drawing/2014/main" id="{2FB60D9E-BA4B-4983-AC84-AC72966512AA}"/>
                  </a:ext>
                </a:extLst>
              </p:cNvPr>
              <p:cNvSpPr txBox="1"/>
              <p:nvPr/>
            </p:nvSpPr>
            <p:spPr>
              <a:xfrm>
                <a:off x="3562350" y="5146548"/>
                <a:ext cx="1165704"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Box width</a:t>
                </a:r>
                <a:endParaRPr lang="zh-CN" altLang="en-US" sz="1600" b="1" i="1" dirty="0">
                  <a:latin typeface="Helvetica" panose="020B0604020202020204" pitchFamily="34" charset="0"/>
                  <a:cs typeface="Helvetica" panose="020B0604020202020204" pitchFamily="34" charset="0"/>
                </a:endParaRPr>
              </a:p>
            </p:txBody>
          </p:sp>
        </p:grpSp>
        <p:grpSp>
          <p:nvGrpSpPr>
            <p:cNvPr id="85" name="组合 84">
              <a:extLst>
                <a:ext uri="{FF2B5EF4-FFF2-40B4-BE49-F238E27FC236}">
                  <a16:creationId xmlns:a16="http://schemas.microsoft.com/office/drawing/2014/main" id="{A28CEDA2-47DD-4C96-AC21-8741E4C081D9}"/>
                </a:ext>
              </a:extLst>
            </p:cNvPr>
            <p:cNvGrpSpPr/>
            <p:nvPr/>
          </p:nvGrpSpPr>
          <p:grpSpPr>
            <a:xfrm>
              <a:off x="1742213" y="5747575"/>
              <a:ext cx="1406973" cy="338554"/>
              <a:chOff x="3374482" y="5612892"/>
              <a:chExt cx="1406973" cy="338554"/>
            </a:xfrm>
          </p:grpSpPr>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4B0436EF-EC46-482C-8C99-7F887B5C7F35}"/>
                      </a:ext>
                    </a:extLst>
                  </p:cNvPr>
                  <p:cNvSpPr txBox="1"/>
                  <p:nvPr/>
                </p:nvSpPr>
                <p:spPr>
                  <a:xfrm>
                    <a:off x="3374482" y="5634920"/>
                    <a:ext cx="239168" cy="276999"/>
                  </a:xfrm>
                  <a:prstGeom prst="rect">
                    <a:avLst/>
                  </a:prstGeom>
                  <a:noFill/>
                </p:spPr>
                <p:txBody>
                  <a:bodyPr wrap="square" lIns="0" tIns="0" rIns="0" bIns="0" rtlCol="0">
                    <a:spAutoFit/>
                  </a:bodyPr>
                  <a:lstStyle/>
                  <a:p>
                    <a14:m>
                      <m:oMath xmlns:m="http://schemas.openxmlformats.org/officeDocument/2006/math">
                        <m:r>
                          <a:rPr lang="en-US" altLang="zh-CN" b="1" i="1" smtClean="0">
                            <a:latin typeface="Cambria Math" panose="02040503050406030204" pitchFamily="18" charset="0"/>
                          </a:rPr>
                          <m:t>𝒉</m:t>
                        </m:r>
                      </m:oMath>
                    </a14:m>
                    <a:r>
                      <a:rPr lang="en-US" altLang="zh-CN" b="1" dirty="0"/>
                      <a:t>:</a:t>
                    </a:r>
                    <a:endParaRPr lang="zh-CN" altLang="en-US" b="1" dirty="0"/>
                  </a:p>
                </p:txBody>
              </p:sp>
            </mc:Choice>
            <mc:Fallback xmlns="">
              <p:sp>
                <p:nvSpPr>
                  <p:cNvPr id="78" name="文本框 77">
                    <a:extLst>
                      <a:ext uri="{FF2B5EF4-FFF2-40B4-BE49-F238E27FC236}">
                        <a16:creationId xmlns:a16="http://schemas.microsoft.com/office/drawing/2014/main" id="{4B0436EF-EC46-482C-8C99-7F887B5C7F35}"/>
                      </a:ext>
                    </a:extLst>
                  </p:cNvPr>
                  <p:cNvSpPr txBox="1">
                    <a:spLocks noRot="1" noChangeAspect="1" noMove="1" noResize="1" noEditPoints="1" noAdjustHandles="1" noChangeArrowheads="1" noChangeShapeType="1" noTextEdit="1"/>
                  </p:cNvSpPr>
                  <p:nvPr/>
                </p:nvSpPr>
                <p:spPr>
                  <a:xfrm>
                    <a:off x="3374482" y="5634920"/>
                    <a:ext cx="239168" cy="276999"/>
                  </a:xfrm>
                  <a:prstGeom prst="rect">
                    <a:avLst/>
                  </a:prstGeom>
                  <a:blipFill>
                    <a:blip r:embed="rId10"/>
                    <a:stretch>
                      <a:fillRect l="-38462" t="-28261" r="-43590" b="-50000"/>
                    </a:stretch>
                  </a:blipFill>
                </p:spPr>
                <p:txBody>
                  <a:bodyPr/>
                  <a:lstStyle/>
                  <a:p>
                    <a:r>
                      <a:rPr lang="zh-CN" altLang="en-US">
                        <a:noFill/>
                      </a:rPr>
                      <a:t> </a:t>
                    </a:r>
                  </a:p>
                </p:txBody>
              </p:sp>
            </mc:Fallback>
          </mc:AlternateContent>
          <p:sp>
            <p:nvSpPr>
              <p:cNvPr id="82" name="文本框 81">
                <a:extLst>
                  <a:ext uri="{FF2B5EF4-FFF2-40B4-BE49-F238E27FC236}">
                    <a16:creationId xmlns:a16="http://schemas.microsoft.com/office/drawing/2014/main" id="{BCE0A337-D143-4A10-A571-1DC97B03C728}"/>
                  </a:ext>
                </a:extLst>
              </p:cNvPr>
              <p:cNvSpPr txBox="1"/>
              <p:nvPr/>
            </p:nvSpPr>
            <p:spPr>
              <a:xfrm>
                <a:off x="3537204" y="5612892"/>
                <a:ext cx="1244251"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Box height</a:t>
                </a:r>
                <a:endParaRPr lang="zh-CN" altLang="en-US" sz="1600" b="1" i="1" dirty="0">
                  <a:latin typeface="Helvetica" panose="020B0604020202020204" pitchFamily="34" charset="0"/>
                  <a:cs typeface="Helvetica" panose="020B0604020202020204" pitchFamily="34" charset="0"/>
                </a:endParaRPr>
              </a:p>
            </p:txBody>
          </p:sp>
        </p:grpSp>
        <p:grpSp>
          <p:nvGrpSpPr>
            <p:cNvPr id="86" name="组合 85">
              <a:extLst>
                <a:ext uri="{FF2B5EF4-FFF2-40B4-BE49-F238E27FC236}">
                  <a16:creationId xmlns:a16="http://schemas.microsoft.com/office/drawing/2014/main" id="{3E2B62D2-0D60-4FF0-AAAA-051A5F555493}"/>
                </a:ext>
              </a:extLst>
            </p:cNvPr>
            <p:cNvGrpSpPr/>
            <p:nvPr/>
          </p:nvGrpSpPr>
          <p:grpSpPr>
            <a:xfrm>
              <a:off x="1637122" y="6147435"/>
              <a:ext cx="1604331" cy="338554"/>
              <a:chOff x="3368386" y="6068187"/>
              <a:chExt cx="1604331" cy="338554"/>
            </a:xfrm>
          </p:grpSpPr>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8E4E205C-CCE8-4555-813F-CDB7D26F1BC5}"/>
                      </a:ext>
                    </a:extLst>
                  </p:cNvPr>
                  <p:cNvSpPr txBox="1"/>
                  <p:nvPr/>
                </p:nvSpPr>
                <p:spPr>
                  <a:xfrm>
                    <a:off x="3368386" y="6073832"/>
                    <a:ext cx="496478" cy="276999"/>
                  </a:xfrm>
                  <a:prstGeom prst="rect">
                    <a:avLst/>
                  </a:prstGeom>
                  <a:noFill/>
                </p:spPr>
                <p:txBody>
                  <a:bodyPr wrap="square" lIns="0" tIns="0" rIns="0" bIns="0" rtlCol="0">
                    <a:spAutoFit/>
                  </a:bodyPr>
                  <a:lstStyle/>
                  <a:p>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oMath>
                    </a14:m>
                    <a:r>
                      <a:rPr lang="en-US" altLang="zh-CN" b="1" dirty="0"/>
                      <a:t>:</a:t>
                    </a:r>
                    <a:endParaRPr lang="zh-CN" altLang="en-US" b="1" dirty="0"/>
                  </a:p>
                </p:txBody>
              </p:sp>
            </mc:Choice>
            <mc:Fallback xmlns="">
              <p:sp>
                <p:nvSpPr>
                  <p:cNvPr id="80" name="文本框 79">
                    <a:extLst>
                      <a:ext uri="{FF2B5EF4-FFF2-40B4-BE49-F238E27FC236}">
                        <a16:creationId xmlns:a16="http://schemas.microsoft.com/office/drawing/2014/main" id="{8E4E205C-CCE8-4555-813F-CDB7D26F1BC5}"/>
                      </a:ext>
                    </a:extLst>
                  </p:cNvPr>
                  <p:cNvSpPr txBox="1">
                    <a:spLocks noRot="1" noChangeAspect="1" noMove="1" noResize="1" noEditPoints="1" noAdjustHandles="1" noChangeArrowheads="1" noChangeShapeType="1" noTextEdit="1"/>
                  </p:cNvSpPr>
                  <p:nvPr/>
                </p:nvSpPr>
                <p:spPr>
                  <a:xfrm>
                    <a:off x="3368386" y="6073832"/>
                    <a:ext cx="496478" cy="276999"/>
                  </a:xfrm>
                  <a:prstGeom prst="rect">
                    <a:avLst/>
                  </a:prstGeom>
                  <a:blipFill>
                    <a:blip r:embed="rId11"/>
                    <a:stretch>
                      <a:fillRect l="-12346" t="-28261" r="-11111" b="-50000"/>
                    </a:stretch>
                  </a:blipFill>
                </p:spPr>
                <p:txBody>
                  <a:bodyPr/>
                  <a:lstStyle/>
                  <a:p>
                    <a:r>
                      <a:rPr lang="zh-CN" altLang="en-US">
                        <a:noFill/>
                      </a:rPr>
                      <a:t> </a:t>
                    </a:r>
                  </a:p>
                </p:txBody>
              </p:sp>
            </mc:Fallback>
          </mc:AlternateContent>
          <p:sp>
            <p:nvSpPr>
              <p:cNvPr id="83" name="文本框 82">
                <a:extLst>
                  <a:ext uri="{FF2B5EF4-FFF2-40B4-BE49-F238E27FC236}">
                    <a16:creationId xmlns:a16="http://schemas.microsoft.com/office/drawing/2014/main" id="{374D27A8-878F-4695-B805-B3F4D4F20E86}"/>
                  </a:ext>
                </a:extLst>
              </p:cNvPr>
              <p:cNvSpPr txBox="1"/>
              <p:nvPr/>
            </p:nvSpPr>
            <p:spPr>
              <a:xfrm>
                <a:off x="3728466" y="6068187"/>
                <a:ext cx="1244251"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Box center</a:t>
                </a:r>
                <a:endParaRPr lang="zh-CN" altLang="en-US" sz="1600" b="1" i="1" dirty="0">
                  <a:latin typeface="Helvetica" panose="020B0604020202020204" pitchFamily="34" charset="0"/>
                  <a:cs typeface="Helvetica" panose="020B0604020202020204" pitchFamily="34" charset="0"/>
                </a:endParaRPr>
              </a:p>
            </p:txBody>
          </p:sp>
        </p:grpSp>
      </p:grpSp>
      <p:grpSp>
        <p:nvGrpSpPr>
          <p:cNvPr id="96" name="组合 95">
            <a:extLst>
              <a:ext uri="{FF2B5EF4-FFF2-40B4-BE49-F238E27FC236}">
                <a16:creationId xmlns:a16="http://schemas.microsoft.com/office/drawing/2014/main" id="{69EA7A3A-9467-4BAD-A218-2038A1B0B3C1}"/>
              </a:ext>
            </a:extLst>
          </p:cNvPr>
          <p:cNvGrpSpPr/>
          <p:nvPr/>
        </p:nvGrpSpPr>
        <p:grpSpPr>
          <a:xfrm>
            <a:off x="4550546" y="4673856"/>
            <a:ext cx="7641454" cy="1832852"/>
            <a:chOff x="4550546" y="4673856"/>
            <a:chExt cx="7641454" cy="1832852"/>
          </a:xfrm>
        </p:grpSpPr>
        <p:sp>
          <p:nvSpPr>
            <p:cNvPr id="66" name="矩形 65">
              <a:extLst>
                <a:ext uri="{FF2B5EF4-FFF2-40B4-BE49-F238E27FC236}">
                  <a16:creationId xmlns:a16="http://schemas.microsoft.com/office/drawing/2014/main" id="{FB3803EF-327D-4E8E-BF86-A56DAAFEB3DD}"/>
                </a:ext>
              </a:extLst>
            </p:cNvPr>
            <p:cNvSpPr/>
            <p:nvPr/>
          </p:nvSpPr>
          <p:spPr>
            <a:xfrm>
              <a:off x="9203754" y="5594046"/>
              <a:ext cx="1536603" cy="6096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0" name="图片 69">
              <a:extLst>
                <a:ext uri="{FF2B5EF4-FFF2-40B4-BE49-F238E27FC236}">
                  <a16:creationId xmlns:a16="http://schemas.microsoft.com/office/drawing/2014/main" id="{56131AFD-2364-44DC-AC2E-AF575A1B189F}"/>
                </a:ext>
              </a:extLst>
            </p:cNvPr>
            <p:cNvPicPr>
              <a:picLocks noChangeAspect="1"/>
            </p:cNvPicPr>
            <p:nvPr/>
          </p:nvPicPr>
          <p:blipFill rotWithShape="1">
            <a:blip r:embed="rId7"/>
            <a:srcRect t="-984" b="-1562"/>
            <a:stretch/>
          </p:blipFill>
          <p:spPr>
            <a:xfrm>
              <a:off x="4579202" y="5383963"/>
              <a:ext cx="1581150" cy="1122745"/>
            </a:xfrm>
            <a:prstGeom prst="rect">
              <a:avLst/>
            </a:prstGeom>
          </p:spPr>
        </p:pic>
        <p:sp>
          <p:nvSpPr>
            <p:cNvPr id="71" name="文本框 70">
              <a:extLst>
                <a:ext uri="{FF2B5EF4-FFF2-40B4-BE49-F238E27FC236}">
                  <a16:creationId xmlns:a16="http://schemas.microsoft.com/office/drawing/2014/main" id="{07E4C9A2-95DA-4E53-9E97-1FCA1C523A7F}"/>
                </a:ext>
              </a:extLst>
            </p:cNvPr>
            <p:cNvSpPr txBox="1"/>
            <p:nvPr/>
          </p:nvSpPr>
          <p:spPr>
            <a:xfrm>
              <a:off x="4550546" y="4673856"/>
              <a:ext cx="7641454" cy="369332"/>
            </a:xfrm>
            <a:prstGeom prst="rect">
              <a:avLst/>
            </a:prstGeom>
            <a:noFill/>
          </p:spPr>
          <p:txBody>
            <a:bodyPr wrap="square" rtlCol="0">
              <a:spAutoFit/>
            </a:bodyPr>
            <a:lstStyle/>
            <a:p>
              <a:pPr algn="ctr"/>
              <a:r>
                <a:rPr lang="en-US" altLang="zh-CN" b="1" dirty="0">
                  <a:latin typeface="Helvetica" panose="020B0604020202020204" pitchFamily="34" charset="0"/>
                  <a:cs typeface="Helvetica" panose="020B0604020202020204" pitchFamily="34" charset="0"/>
                </a:rPr>
                <a:t>Determine the bounding box of each single running app with STN</a:t>
              </a:r>
              <a:endParaRPr lang="zh-CN" altLang="en-US" b="1" dirty="0">
                <a:latin typeface="Helvetica" panose="020B0604020202020204" pitchFamily="34" charset="0"/>
                <a:cs typeface="Helvetica" panose="020B0604020202020204" pitchFamily="34" charset="0"/>
              </a:endParaRPr>
            </a:p>
          </p:txBody>
        </p:sp>
        <p:cxnSp>
          <p:nvCxnSpPr>
            <p:cNvPr id="74" name="直接箭头连接符 73">
              <a:extLst>
                <a:ext uri="{FF2B5EF4-FFF2-40B4-BE49-F238E27FC236}">
                  <a16:creationId xmlns:a16="http://schemas.microsoft.com/office/drawing/2014/main" id="{182BAC52-5AEE-43FA-9A2C-8FF24B42C601}"/>
                </a:ext>
              </a:extLst>
            </p:cNvPr>
            <p:cNvCxnSpPr>
              <a:cxnSpLocks/>
            </p:cNvCxnSpPr>
            <p:nvPr/>
          </p:nvCxnSpPr>
          <p:spPr>
            <a:xfrm>
              <a:off x="6229655" y="5886355"/>
              <a:ext cx="4800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圆角 74">
              <a:extLst>
                <a:ext uri="{FF2B5EF4-FFF2-40B4-BE49-F238E27FC236}">
                  <a16:creationId xmlns:a16="http://schemas.microsoft.com/office/drawing/2014/main" id="{44394DB3-3986-4377-BAF8-C15356E663BC}"/>
                </a:ext>
              </a:extLst>
            </p:cNvPr>
            <p:cNvSpPr/>
            <p:nvPr/>
          </p:nvSpPr>
          <p:spPr>
            <a:xfrm>
              <a:off x="6773505" y="5430264"/>
              <a:ext cx="1805651" cy="972274"/>
            </a:xfrm>
            <a:prstGeom prst="round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Helvetica" panose="020B0604020202020204" pitchFamily="34" charset="0"/>
                  <a:cs typeface="Helvetica" panose="020B0604020202020204" pitchFamily="34" charset="0"/>
                </a:rPr>
                <a:t>spatial transformer network</a:t>
              </a:r>
              <a:endParaRPr lang="zh-CN" altLang="en-US" dirty="0">
                <a:solidFill>
                  <a:schemeClr val="tx1"/>
                </a:solidFill>
              </a:endParaRPr>
            </a:p>
          </p:txBody>
        </p:sp>
        <p:cxnSp>
          <p:nvCxnSpPr>
            <p:cNvPr id="76" name="直接箭头连接符 75">
              <a:extLst>
                <a:ext uri="{FF2B5EF4-FFF2-40B4-BE49-F238E27FC236}">
                  <a16:creationId xmlns:a16="http://schemas.microsoft.com/office/drawing/2014/main" id="{CA872169-210D-46DD-9115-84F81078B9F3}"/>
                </a:ext>
              </a:extLst>
            </p:cNvPr>
            <p:cNvCxnSpPr>
              <a:cxnSpLocks/>
            </p:cNvCxnSpPr>
            <p:nvPr/>
          </p:nvCxnSpPr>
          <p:spPr>
            <a:xfrm>
              <a:off x="8650693" y="5876709"/>
              <a:ext cx="4800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FC626AA4-8AE4-4F63-9FA8-E4AA48DDC0FB}"/>
                </a:ext>
              </a:extLst>
            </p:cNvPr>
            <p:cNvGrpSpPr/>
            <p:nvPr/>
          </p:nvGrpSpPr>
          <p:grpSpPr>
            <a:xfrm>
              <a:off x="10811698" y="5242559"/>
              <a:ext cx="1197421" cy="562861"/>
              <a:chOff x="3312968" y="5171624"/>
              <a:chExt cx="1072730" cy="562861"/>
            </a:xfrm>
          </p:grpSpPr>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D6AF42FC-8552-4E38-978A-4D1B319A5476}"/>
                      </a:ext>
                    </a:extLst>
                  </p:cNvPr>
                  <p:cNvSpPr txBox="1"/>
                  <p:nvPr/>
                </p:nvSpPr>
                <p:spPr>
                  <a:xfrm>
                    <a:off x="3420341" y="5171624"/>
                    <a:ext cx="934638" cy="276999"/>
                  </a:xfrm>
                  <a:prstGeom prst="rect">
                    <a:avLst/>
                  </a:prstGeom>
                  <a:noFill/>
                </p:spPr>
                <p:txBody>
                  <a:bodyPr wrap="square" lIns="0" tIns="0" rIns="0" bIns="0" rtlCol="0">
                    <a:spAutoFit/>
                  </a:bodyPr>
                  <a:lstStyle/>
                  <a:p>
                    <a14:m>
                      <m:oMath xmlns:m="http://schemas.openxmlformats.org/officeDocument/2006/math">
                        <m:r>
                          <a:rPr lang="en-US" altLang="zh-CN" b="1" i="1" smtClean="0">
                            <a:latin typeface="Cambria Math" panose="02040503050406030204" pitchFamily="18" charset="0"/>
                          </a:rPr>
                          <m:t>𝒘</m:t>
                        </m:r>
                        <m:r>
                          <a:rPr lang="en-US" altLang="zh-CN" b="1" i="1" smtClean="0">
                            <a:latin typeface="Cambria Math" panose="02040503050406030204" pitchFamily="18" charset="0"/>
                          </a:rPr>
                          <m:t>(</m:t>
                        </m:r>
                        <m:r>
                          <a:rPr lang="en-US" altLang="zh-CN" b="1" i="1" smtClean="0">
                            <a:latin typeface="Cambria Math" panose="02040503050406030204" pitchFamily="18" charset="0"/>
                          </a:rPr>
                          <m:t>𝒇𝒊𝒙𝒆𝒅</m:t>
                        </m:r>
                        <m:r>
                          <a:rPr lang="en-US" altLang="zh-CN" b="1" i="1" smtClean="0">
                            <a:latin typeface="Cambria Math" panose="02040503050406030204" pitchFamily="18" charset="0"/>
                          </a:rPr>
                          <m:t>)</m:t>
                        </m:r>
                      </m:oMath>
                    </a14:m>
                    <a:r>
                      <a:rPr lang="en-US" altLang="zh-CN" b="1" dirty="0"/>
                      <a:t>:</a:t>
                    </a:r>
                    <a:endParaRPr lang="zh-CN" altLang="en-US" b="1" dirty="0"/>
                  </a:p>
                </p:txBody>
              </p:sp>
            </mc:Choice>
            <mc:Fallback xmlns="">
              <p:sp>
                <p:nvSpPr>
                  <p:cNvPr id="88" name="文本框 87">
                    <a:extLst>
                      <a:ext uri="{FF2B5EF4-FFF2-40B4-BE49-F238E27FC236}">
                        <a16:creationId xmlns:a16="http://schemas.microsoft.com/office/drawing/2014/main" id="{D6AF42FC-8552-4E38-978A-4D1B319A5476}"/>
                      </a:ext>
                    </a:extLst>
                  </p:cNvPr>
                  <p:cNvSpPr txBox="1">
                    <a:spLocks noRot="1" noChangeAspect="1" noMove="1" noResize="1" noEditPoints="1" noAdjustHandles="1" noChangeArrowheads="1" noChangeShapeType="1" noTextEdit="1"/>
                  </p:cNvSpPr>
                  <p:nvPr/>
                </p:nvSpPr>
                <p:spPr>
                  <a:xfrm>
                    <a:off x="3420341" y="5171624"/>
                    <a:ext cx="934638" cy="276999"/>
                  </a:xfrm>
                  <a:prstGeom prst="rect">
                    <a:avLst/>
                  </a:prstGeom>
                  <a:blipFill>
                    <a:blip r:embed="rId12"/>
                    <a:stretch>
                      <a:fillRect l="-5848" t="-28889" r="-14035" b="-51111"/>
                    </a:stretch>
                  </a:blipFill>
                </p:spPr>
                <p:txBody>
                  <a:bodyPr/>
                  <a:lstStyle/>
                  <a:p>
                    <a:r>
                      <a:rPr lang="zh-CN" altLang="en-US">
                        <a:noFill/>
                      </a:rPr>
                      <a:t> </a:t>
                    </a:r>
                  </a:p>
                </p:txBody>
              </p:sp>
            </mc:Fallback>
          </mc:AlternateContent>
          <p:sp>
            <p:nvSpPr>
              <p:cNvPr id="89" name="文本框 88">
                <a:extLst>
                  <a:ext uri="{FF2B5EF4-FFF2-40B4-BE49-F238E27FC236}">
                    <a16:creationId xmlns:a16="http://schemas.microsoft.com/office/drawing/2014/main" id="{4827BA24-ED3D-42C3-8C4F-37B2365F74B7}"/>
                  </a:ext>
                </a:extLst>
              </p:cNvPr>
              <p:cNvSpPr txBox="1"/>
              <p:nvPr/>
            </p:nvSpPr>
            <p:spPr>
              <a:xfrm>
                <a:off x="3312968" y="5395931"/>
                <a:ext cx="1072730"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Box width</a:t>
                </a:r>
                <a:endParaRPr lang="zh-CN" altLang="en-US" sz="1600" b="1" i="1" dirty="0">
                  <a:latin typeface="Helvetica" panose="020B0604020202020204" pitchFamily="34" charset="0"/>
                  <a:cs typeface="Helvetica" panose="020B0604020202020204" pitchFamily="34" charset="0"/>
                </a:endParaRPr>
              </a:p>
            </p:txBody>
          </p:sp>
        </p:grpSp>
        <p:grpSp>
          <p:nvGrpSpPr>
            <p:cNvPr id="90" name="组合 89">
              <a:extLst>
                <a:ext uri="{FF2B5EF4-FFF2-40B4-BE49-F238E27FC236}">
                  <a16:creationId xmlns:a16="http://schemas.microsoft.com/office/drawing/2014/main" id="{2ED4F5D4-A649-48C7-A720-7F5C668528BF}"/>
                </a:ext>
              </a:extLst>
            </p:cNvPr>
            <p:cNvGrpSpPr/>
            <p:nvPr/>
          </p:nvGrpSpPr>
          <p:grpSpPr>
            <a:xfrm>
              <a:off x="10856240" y="5878361"/>
              <a:ext cx="1244251" cy="599852"/>
              <a:chOff x="3323034" y="5634920"/>
              <a:chExt cx="1244251" cy="599852"/>
            </a:xfrm>
          </p:grpSpPr>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33FE59DA-12A4-499A-AF36-DA18C7490BFA}"/>
                      </a:ext>
                    </a:extLst>
                  </p:cNvPr>
                  <p:cNvSpPr txBox="1"/>
                  <p:nvPr/>
                </p:nvSpPr>
                <p:spPr>
                  <a:xfrm>
                    <a:off x="3395264" y="5634920"/>
                    <a:ext cx="239168" cy="276999"/>
                  </a:xfrm>
                  <a:prstGeom prst="rect">
                    <a:avLst/>
                  </a:prstGeom>
                  <a:noFill/>
                </p:spPr>
                <p:txBody>
                  <a:bodyPr wrap="square" lIns="0" tIns="0" rIns="0" bIns="0" rtlCol="0">
                    <a:spAutoFit/>
                  </a:bodyPr>
                  <a:lstStyle/>
                  <a:p>
                    <a14:m>
                      <m:oMath xmlns:m="http://schemas.openxmlformats.org/officeDocument/2006/math">
                        <m:r>
                          <a:rPr lang="en-US" altLang="zh-CN" b="1" i="1" smtClean="0">
                            <a:latin typeface="Cambria Math" panose="02040503050406030204" pitchFamily="18" charset="0"/>
                          </a:rPr>
                          <m:t>𝒉</m:t>
                        </m:r>
                      </m:oMath>
                    </a14:m>
                    <a:r>
                      <a:rPr lang="en-US" altLang="zh-CN" b="1" dirty="0"/>
                      <a:t>:</a:t>
                    </a:r>
                    <a:endParaRPr lang="zh-CN" altLang="en-US" b="1" dirty="0"/>
                  </a:p>
                </p:txBody>
              </p:sp>
            </mc:Choice>
            <mc:Fallback xmlns="">
              <p:sp>
                <p:nvSpPr>
                  <p:cNvPr id="91" name="文本框 90">
                    <a:extLst>
                      <a:ext uri="{FF2B5EF4-FFF2-40B4-BE49-F238E27FC236}">
                        <a16:creationId xmlns:a16="http://schemas.microsoft.com/office/drawing/2014/main" id="{33FE59DA-12A4-499A-AF36-DA18C7490BFA}"/>
                      </a:ext>
                    </a:extLst>
                  </p:cNvPr>
                  <p:cNvSpPr txBox="1">
                    <a:spLocks noRot="1" noChangeAspect="1" noMove="1" noResize="1" noEditPoints="1" noAdjustHandles="1" noChangeArrowheads="1" noChangeShapeType="1" noTextEdit="1"/>
                  </p:cNvSpPr>
                  <p:nvPr/>
                </p:nvSpPr>
                <p:spPr>
                  <a:xfrm>
                    <a:off x="3395264" y="5634920"/>
                    <a:ext cx="239168" cy="276999"/>
                  </a:xfrm>
                  <a:prstGeom prst="rect">
                    <a:avLst/>
                  </a:prstGeom>
                  <a:blipFill>
                    <a:blip r:embed="rId13"/>
                    <a:stretch>
                      <a:fillRect l="-38462" t="-28261" r="-43590" b="-50000"/>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D20007D8-CD79-48EB-8F49-50F60B5FD498}"/>
                  </a:ext>
                </a:extLst>
              </p:cNvPr>
              <p:cNvSpPr txBox="1"/>
              <p:nvPr/>
            </p:nvSpPr>
            <p:spPr>
              <a:xfrm>
                <a:off x="3323034" y="5896218"/>
                <a:ext cx="1244251" cy="338554"/>
              </a:xfrm>
              <a:prstGeom prst="rect">
                <a:avLst/>
              </a:prstGeom>
              <a:noFill/>
            </p:spPr>
            <p:txBody>
              <a:bodyPr wrap="none" rtlCol="0">
                <a:spAutoFit/>
              </a:bodyPr>
              <a:lstStyle/>
              <a:p>
                <a:r>
                  <a:rPr lang="en-US" altLang="zh-CN" sz="1600" b="1" i="1" dirty="0">
                    <a:latin typeface="Helvetica" panose="020B0604020202020204" pitchFamily="34" charset="0"/>
                    <a:cs typeface="Helvetica" panose="020B0604020202020204" pitchFamily="34" charset="0"/>
                  </a:rPr>
                  <a:t>Box height</a:t>
                </a:r>
                <a:endParaRPr lang="zh-CN" altLang="en-US" sz="1600" b="1" i="1" dirty="0">
                  <a:latin typeface="Helvetica" panose="020B0604020202020204" pitchFamily="34" charset="0"/>
                  <a:cs typeface="Helvetica" panose="020B0604020202020204" pitchFamily="34" charset="0"/>
                </a:endParaRPr>
              </a:p>
            </p:txBody>
          </p:sp>
        </p:grpSp>
      </p:grpSp>
      <p:cxnSp>
        <p:nvCxnSpPr>
          <p:cNvPr id="94" name="直接连接符 93">
            <a:extLst>
              <a:ext uri="{FF2B5EF4-FFF2-40B4-BE49-F238E27FC236}">
                <a16:creationId xmlns:a16="http://schemas.microsoft.com/office/drawing/2014/main" id="{750855DD-EAE3-465B-8494-379F3D0B2507}"/>
              </a:ext>
            </a:extLst>
          </p:cNvPr>
          <p:cNvCxnSpPr>
            <a:cxnSpLocks/>
          </p:cNvCxnSpPr>
          <p:nvPr/>
        </p:nvCxnSpPr>
        <p:spPr>
          <a:xfrm>
            <a:off x="4112267" y="864641"/>
            <a:ext cx="0" cy="57823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0998920"/>
      </p:ext>
    </p:extLst>
  </p:cSld>
  <p:clrMapOvr>
    <a:masterClrMapping/>
  </p:clrMapOvr>
  <mc:AlternateContent xmlns:mc="http://schemas.openxmlformats.org/markup-compatibility/2006" xmlns:p14="http://schemas.microsoft.com/office/powerpoint/2010/main">
    <mc:Choice Requires="p14">
      <p:transition spd="slow" p14:dur="2000" advTm="75247"/>
    </mc:Choice>
    <mc:Fallback xmlns="">
      <p:transition spd="slow" advTm="75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964C70-EFBA-4C11-91BE-D668F1AD50DC}"/>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DRCNN: multiple apps/in-app services classification</a:t>
            </a:r>
          </a:p>
        </p:txBody>
      </p:sp>
      <p:pic>
        <p:nvPicPr>
          <p:cNvPr id="8" name="图片 7">
            <a:extLst>
              <a:ext uri="{FF2B5EF4-FFF2-40B4-BE49-F238E27FC236}">
                <a16:creationId xmlns:a16="http://schemas.microsoft.com/office/drawing/2014/main" id="{F336EAF1-E43F-44B7-A867-C87B89301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0" y="1786307"/>
            <a:ext cx="1971087" cy="2654760"/>
          </a:xfrm>
          <a:prstGeom prst="rect">
            <a:avLst/>
          </a:prstGeom>
          <a:scene3d>
            <a:camera prst="isometricRightUp"/>
            <a:lightRig rig="threePt" dir="t"/>
          </a:scene3d>
        </p:spPr>
      </p:pic>
      <p:sp>
        <p:nvSpPr>
          <p:cNvPr id="9" name="立方体 8">
            <a:extLst>
              <a:ext uri="{FF2B5EF4-FFF2-40B4-BE49-F238E27FC236}">
                <a16:creationId xmlns:a16="http://schemas.microsoft.com/office/drawing/2014/main" id="{E22F24A3-08C9-4589-8CA8-2B31651A9C22}"/>
              </a:ext>
            </a:extLst>
          </p:cNvPr>
          <p:cNvSpPr/>
          <p:nvPr/>
        </p:nvSpPr>
        <p:spPr>
          <a:xfrm>
            <a:off x="956211" y="2451400"/>
            <a:ext cx="1675211" cy="1195703"/>
          </a:xfrm>
          <a:prstGeom prst="cub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Helvetica" panose="020B0604020202020204" pitchFamily="34" charset="0"/>
                <a:cs typeface="Helvetica" panose="020B0604020202020204" pitchFamily="34" charset="0"/>
              </a:rPr>
              <a:t>Conv Layers</a:t>
            </a:r>
            <a:endParaRPr lang="zh-CN" altLang="en-US" sz="2400" b="1" dirty="0">
              <a:solidFill>
                <a:schemeClr val="tx1"/>
              </a:solidFill>
              <a:latin typeface="Helvetica" panose="020B0604020202020204" pitchFamily="34" charset="0"/>
              <a:cs typeface="Helvetica" panose="020B0604020202020204" pitchFamily="34" charset="0"/>
            </a:endParaRPr>
          </a:p>
        </p:txBody>
      </p:sp>
      <p:sp>
        <p:nvSpPr>
          <p:cNvPr id="10" name="立方体 9">
            <a:extLst>
              <a:ext uri="{FF2B5EF4-FFF2-40B4-BE49-F238E27FC236}">
                <a16:creationId xmlns:a16="http://schemas.microsoft.com/office/drawing/2014/main" id="{972D1147-A46E-4EE7-AF1B-3688367967D0}"/>
              </a:ext>
            </a:extLst>
          </p:cNvPr>
          <p:cNvSpPr/>
          <p:nvPr/>
        </p:nvSpPr>
        <p:spPr>
          <a:xfrm>
            <a:off x="2337329" y="1802719"/>
            <a:ext cx="841801" cy="2243913"/>
          </a:xfrm>
          <a:prstGeom prst="cube">
            <a:avLst>
              <a:gd name="adj" fmla="val 6651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dirty="0">
              <a:solidFill>
                <a:schemeClr val="tx1"/>
              </a:solidFill>
              <a:latin typeface="Helvetica" panose="020B0604020202020204" pitchFamily="34" charset="0"/>
              <a:cs typeface="Helvetica" panose="020B0604020202020204" pitchFamily="34" charset="0"/>
            </a:endParaRPr>
          </a:p>
        </p:txBody>
      </p:sp>
      <p:sp>
        <p:nvSpPr>
          <p:cNvPr id="11" name="立方体 10">
            <a:extLst>
              <a:ext uri="{FF2B5EF4-FFF2-40B4-BE49-F238E27FC236}">
                <a16:creationId xmlns:a16="http://schemas.microsoft.com/office/drawing/2014/main" id="{379C3EB0-4FBF-482E-B4D6-183EE6C4DA28}"/>
              </a:ext>
            </a:extLst>
          </p:cNvPr>
          <p:cNvSpPr/>
          <p:nvPr/>
        </p:nvSpPr>
        <p:spPr>
          <a:xfrm>
            <a:off x="2751175" y="2560164"/>
            <a:ext cx="963757" cy="1030298"/>
          </a:xfrm>
          <a:prstGeom prst="cub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Helvetica" panose="020B0604020202020204" pitchFamily="34" charset="0"/>
                <a:cs typeface="Helvetica" panose="020B0604020202020204" pitchFamily="34" charset="0"/>
              </a:rPr>
              <a:t>RPN</a:t>
            </a:r>
            <a:endParaRPr lang="zh-CN" altLang="en-US" sz="2000" b="1" dirty="0">
              <a:solidFill>
                <a:schemeClr val="tx1"/>
              </a:solidFill>
              <a:latin typeface="Helvetica" panose="020B0604020202020204" pitchFamily="34" charset="0"/>
              <a:cs typeface="Helvetica" panose="020B0604020202020204" pitchFamily="34" charset="0"/>
            </a:endParaRPr>
          </a:p>
        </p:txBody>
      </p:sp>
      <p:sp>
        <p:nvSpPr>
          <p:cNvPr id="12" name="立方体 11">
            <a:extLst>
              <a:ext uri="{FF2B5EF4-FFF2-40B4-BE49-F238E27FC236}">
                <a16:creationId xmlns:a16="http://schemas.microsoft.com/office/drawing/2014/main" id="{99137A09-5827-4C48-BB0C-88D29D36998B}"/>
              </a:ext>
            </a:extLst>
          </p:cNvPr>
          <p:cNvSpPr/>
          <p:nvPr/>
        </p:nvSpPr>
        <p:spPr>
          <a:xfrm>
            <a:off x="3476011" y="2146839"/>
            <a:ext cx="628510" cy="1705971"/>
          </a:xfrm>
          <a:prstGeom prst="cube">
            <a:avLst>
              <a:gd name="adj" fmla="val 66512"/>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20" dirty="0">
              <a:solidFill>
                <a:schemeClr val="tx1"/>
              </a:solidFill>
              <a:latin typeface="Helvetica" panose="020B0604020202020204" pitchFamily="34" charset="0"/>
              <a:cs typeface="Helvetica" panose="020B0604020202020204" pitchFamily="34" charset="0"/>
            </a:endParaRPr>
          </a:p>
        </p:txBody>
      </p:sp>
      <p:grpSp>
        <p:nvGrpSpPr>
          <p:cNvPr id="13" name="组合 12">
            <a:extLst>
              <a:ext uri="{FF2B5EF4-FFF2-40B4-BE49-F238E27FC236}">
                <a16:creationId xmlns:a16="http://schemas.microsoft.com/office/drawing/2014/main" id="{D6C2BF98-F4A5-41C5-AC0D-7CD850F00C80}"/>
              </a:ext>
            </a:extLst>
          </p:cNvPr>
          <p:cNvGrpSpPr/>
          <p:nvPr/>
        </p:nvGrpSpPr>
        <p:grpSpPr>
          <a:xfrm>
            <a:off x="3729750" y="2337017"/>
            <a:ext cx="337803" cy="836348"/>
            <a:chOff x="4770120" y="1581150"/>
            <a:chExt cx="242372" cy="600076"/>
          </a:xfrm>
        </p:grpSpPr>
        <p:cxnSp>
          <p:nvCxnSpPr>
            <p:cNvPr id="14" name="直接连接符 13">
              <a:extLst>
                <a:ext uri="{FF2B5EF4-FFF2-40B4-BE49-F238E27FC236}">
                  <a16:creationId xmlns:a16="http://schemas.microsoft.com/office/drawing/2014/main" id="{A8ADC6DE-2112-478C-AE49-62A999393410}"/>
                </a:ext>
              </a:extLst>
            </p:cNvPr>
            <p:cNvCxnSpPr>
              <a:cxnSpLocks/>
            </p:cNvCxnSpPr>
            <p:nvPr/>
          </p:nvCxnSpPr>
          <p:spPr>
            <a:xfrm>
              <a:off x="4772434" y="1836420"/>
              <a:ext cx="0" cy="3443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6CB03CC-8F1B-487E-8002-2BA3C6DC18AE}"/>
                </a:ext>
              </a:extLst>
            </p:cNvPr>
            <p:cNvCxnSpPr>
              <a:cxnSpLocks/>
            </p:cNvCxnSpPr>
            <p:nvPr/>
          </p:nvCxnSpPr>
          <p:spPr>
            <a:xfrm flipV="1">
              <a:off x="4770120" y="1587681"/>
              <a:ext cx="240245" cy="25826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0A6F3D3-7C74-443D-84E5-5047A671F2FC}"/>
                </a:ext>
              </a:extLst>
            </p:cNvPr>
            <p:cNvCxnSpPr>
              <a:cxnSpLocks/>
            </p:cNvCxnSpPr>
            <p:nvPr/>
          </p:nvCxnSpPr>
          <p:spPr>
            <a:xfrm>
              <a:off x="5010559" y="1581150"/>
              <a:ext cx="0" cy="34816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8A46A4-3B4F-4A51-9400-2D11112A702E}"/>
                </a:ext>
              </a:extLst>
            </p:cNvPr>
            <p:cNvCxnSpPr>
              <a:cxnSpLocks/>
            </p:cNvCxnSpPr>
            <p:nvPr/>
          </p:nvCxnSpPr>
          <p:spPr>
            <a:xfrm flipV="1">
              <a:off x="4774019" y="1924866"/>
              <a:ext cx="238473" cy="25636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BD838FEE-6EA5-45A5-840D-C0500E223686}"/>
              </a:ext>
            </a:extLst>
          </p:cNvPr>
          <p:cNvGrpSpPr/>
          <p:nvPr/>
        </p:nvGrpSpPr>
        <p:grpSpPr>
          <a:xfrm>
            <a:off x="3729750" y="2669786"/>
            <a:ext cx="337803" cy="836348"/>
            <a:chOff x="4770120" y="1581150"/>
            <a:chExt cx="242372" cy="600076"/>
          </a:xfrm>
        </p:grpSpPr>
        <p:cxnSp>
          <p:nvCxnSpPr>
            <p:cNvPr id="19" name="直接连接符 18">
              <a:extLst>
                <a:ext uri="{FF2B5EF4-FFF2-40B4-BE49-F238E27FC236}">
                  <a16:creationId xmlns:a16="http://schemas.microsoft.com/office/drawing/2014/main" id="{4FC66DA4-28B1-42A7-9CCB-AD7F8353092D}"/>
                </a:ext>
              </a:extLst>
            </p:cNvPr>
            <p:cNvCxnSpPr>
              <a:cxnSpLocks/>
            </p:cNvCxnSpPr>
            <p:nvPr/>
          </p:nvCxnSpPr>
          <p:spPr>
            <a:xfrm>
              <a:off x="4772434" y="1836420"/>
              <a:ext cx="0" cy="34435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97280A2-1DE3-4BF7-98E6-74C1596BCBF6}"/>
                </a:ext>
              </a:extLst>
            </p:cNvPr>
            <p:cNvCxnSpPr>
              <a:cxnSpLocks/>
            </p:cNvCxnSpPr>
            <p:nvPr/>
          </p:nvCxnSpPr>
          <p:spPr>
            <a:xfrm flipV="1">
              <a:off x="4770120" y="1587681"/>
              <a:ext cx="240245" cy="2582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9E9B842-AFD6-4C7E-AE53-7E3CE79CA6CA}"/>
                </a:ext>
              </a:extLst>
            </p:cNvPr>
            <p:cNvCxnSpPr>
              <a:cxnSpLocks/>
            </p:cNvCxnSpPr>
            <p:nvPr/>
          </p:nvCxnSpPr>
          <p:spPr>
            <a:xfrm>
              <a:off x="5010559" y="1581150"/>
              <a:ext cx="0" cy="3481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EFAEDE9-3848-4C6B-9A11-3BCA5E38566D}"/>
                </a:ext>
              </a:extLst>
            </p:cNvPr>
            <p:cNvCxnSpPr>
              <a:cxnSpLocks/>
            </p:cNvCxnSpPr>
            <p:nvPr/>
          </p:nvCxnSpPr>
          <p:spPr>
            <a:xfrm flipV="1">
              <a:off x="4774019" y="1924866"/>
              <a:ext cx="238473" cy="25636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3" name="直接箭头连接符 22">
            <a:extLst>
              <a:ext uri="{FF2B5EF4-FFF2-40B4-BE49-F238E27FC236}">
                <a16:creationId xmlns:a16="http://schemas.microsoft.com/office/drawing/2014/main" id="{5891D6B9-E6C9-46DF-959E-FC997D4B73E4}"/>
              </a:ext>
            </a:extLst>
          </p:cNvPr>
          <p:cNvCxnSpPr>
            <a:cxnSpLocks/>
          </p:cNvCxnSpPr>
          <p:nvPr/>
        </p:nvCxnSpPr>
        <p:spPr>
          <a:xfrm>
            <a:off x="4116961" y="3047883"/>
            <a:ext cx="6359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立方体 23">
            <a:extLst>
              <a:ext uri="{FF2B5EF4-FFF2-40B4-BE49-F238E27FC236}">
                <a16:creationId xmlns:a16="http://schemas.microsoft.com/office/drawing/2014/main" id="{B2F88A25-9393-4190-BEDF-BBC5D16871CF}"/>
              </a:ext>
            </a:extLst>
          </p:cNvPr>
          <p:cNvSpPr/>
          <p:nvPr/>
        </p:nvSpPr>
        <p:spPr>
          <a:xfrm>
            <a:off x="4682803" y="1823443"/>
            <a:ext cx="724335" cy="1126939"/>
          </a:xfrm>
          <a:prstGeom prst="cube">
            <a:avLst>
              <a:gd name="adj" fmla="val 66512"/>
            </a:avLst>
          </a:prstGeom>
          <a:solidFill>
            <a:schemeClr val="accent6">
              <a:lumMod val="40000"/>
              <a:lumOff val="6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dirty="0">
              <a:solidFill>
                <a:schemeClr val="tx1"/>
              </a:solidFill>
              <a:latin typeface="Helvetica" panose="020B0604020202020204" pitchFamily="34" charset="0"/>
              <a:cs typeface="Helvetica" panose="020B0604020202020204" pitchFamily="34" charset="0"/>
            </a:endParaRPr>
          </a:p>
        </p:txBody>
      </p:sp>
      <p:sp>
        <p:nvSpPr>
          <p:cNvPr id="25" name="立方体 24">
            <a:extLst>
              <a:ext uri="{FF2B5EF4-FFF2-40B4-BE49-F238E27FC236}">
                <a16:creationId xmlns:a16="http://schemas.microsoft.com/office/drawing/2014/main" id="{7D2DA3A5-0288-493C-A226-B14054E5089D}"/>
              </a:ext>
            </a:extLst>
          </p:cNvPr>
          <p:cNvSpPr/>
          <p:nvPr/>
        </p:nvSpPr>
        <p:spPr>
          <a:xfrm>
            <a:off x="4649180" y="2877041"/>
            <a:ext cx="724335" cy="1253933"/>
          </a:xfrm>
          <a:prstGeom prst="cube">
            <a:avLst>
              <a:gd name="adj" fmla="val 66512"/>
            </a:avLst>
          </a:prstGeom>
          <a:solidFill>
            <a:schemeClr val="accent6">
              <a:lumMod val="40000"/>
              <a:lumOff val="60000"/>
            </a:schemeClr>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dirty="0">
              <a:solidFill>
                <a:schemeClr val="tx1"/>
              </a:solidFill>
              <a:latin typeface="Helvetica" panose="020B0604020202020204" pitchFamily="34" charset="0"/>
              <a:cs typeface="Helvetica" panose="020B0604020202020204" pitchFamily="34" charset="0"/>
            </a:endParaRPr>
          </a:p>
        </p:txBody>
      </p:sp>
      <p:sp>
        <p:nvSpPr>
          <p:cNvPr id="26" name="矩形 25">
            <a:extLst>
              <a:ext uri="{FF2B5EF4-FFF2-40B4-BE49-F238E27FC236}">
                <a16:creationId xmlns:a16="http://schemas.microsoft.com/office/drawing/2014/main" id="{8B2A6E25-B89F-48EF-AEEA-28DE047C29B9}"/>
              </a:ext>
            </a:extLst>
          </p:cNvPr>
          <p:cNvSpPr/>
          <p:nvPr/>
        </p:nvSpPr>
        <p:spPr>
          <a:xfrm>
            <a:off x="6062730" y="1724846"/>
            <a:ext cx="294578" cy="274860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p>
        </p:txBody>
      </p:sp>
      <p:sp>
        <p:nvSpPr>
          <p:cNvPr id="27" name="立方体 26">
            <a:extLst>
              <a:ext uri="{FF2B5EF4-FFF2-40B4-BE49-F238E27FC236}">
                <a16:creationId xmlns:a16="http://schemas.microsoft.com/office/drawing/2014/main" id="{FE34A3DB-4E84-4FCE-ABB3-87ECCAC1709C}"/>
              </a:ext>
            </a:extLst>
          </p:cNvPr>
          <p:cNvSpPr/>
          <p:nvPr/>
        </p:nvSpPr>
        <p:spPr>
          <a:xfrm>
            <a:off x="7286251" y="2057300"/>
            <a:ext cx="636222" cy="1717182"/>
          </a:xfrm>
          <a:prstGeom prst="cube">
            <a:avLst>
              <a:gd name="adj" fmla="val 66512"/>
            </a:avLst>
          </a:prstGeom>
          <a:solidFill>
            <a:schemeClr val="accent6">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dirty="0">
              <a:solidFill>
                <a:schemeClr val="tx1"/>
              </a:solidFill>
              <a:latin typeface="Helvetica" panose="020B0604020202020204" pitchFamily="34" charset="0"/>
              <a:cs typeface="Helvetica" panose="020B0604020202020204" pitchFamily="34" charset="0"/>
            </a:endParaRPr>
          </a:p>
        </p:txBody>
      </p:sp>
      <p:sp>
        <p:nvSpPr>
          <p:cNvPr id="28" name="矩形 27">
            <a:extLst>
              <a:ext uri="{FF2B5EF4-FFF2-40B4-BE49-F238E27FC236}">
                <a16:creationId xmlns:a16="http://schemas.microsoft.com/office/drawing/2014/main" id="{FC5DF789-B890-4483-92FE-047F06D9AA1B}"/>
              </a:ext>
            </a:extLst>
          </p:cNvPr>
          <p:cNvSpPr/>
          <p:nvPr/>
        </p:nvSpPr>
        <p:spPr>
          <a:xfrm>
            <a:off x="8290304" y="2029404"/>
            <a:ext cx="203909" cy="21796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p>
        </p:txBody>
      </p:sp>
      <p:sp>
        <p:nvSpPr>
          <p:cNvPr id="29" name="立方体 28">
            <a:extLst>
              <a:ext uri="{FF2B5EF4-FFF2-40B4-BE49-F238E27FC236}">
                <a16:creationId xmlns:a16="http://schemas.microsoft.com/office/drawing/2014/main" id="{2EBBC5DA-8823-48C0-83DF-D485578EE930}"/>
              </a:ext>
            </a:extLst>
          </p:cNvPr>
          <p:cNvSpPr/>
          <p:nvPr/>
        </p:nvSpPr>
        <p:spPr>
          <a:xfrm>
            <a:off x="9587590" y="2852029"/>
            <a:ext cx="457033" cy="479078"/>
          </a:xfrm>
          <a:prstGeom prst="cube">
            <a:avLst>
              <a:gd name="adj" fmla="val 24463"/>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dirty="0">
              <a:solidFill>
                <a:schemeClr val="tx1"/>
              </a:solidFill>
              <a:latin typeface="Helvetica" panose="020B0604020202020204" pitchFamily="34" charset="0"/>
              <a:cs typeface="Helvetica" panose="020B0604020202020204" pitchFamily="34" charset="0"/>
            </a:endParaRPr>
          </a:p>
        </p:txBody>
      </p:sp>
      <p:sp>
        <p:nvSpPr>
          <p:cNvPr id="30" name="立方体 29">
            <a:extLst>
              <a:ext uri="{FF2B5EF4-FFF2-40B4-BE49-F238E27FC236}">
                <a16:creationId xmlns:a16="http://schemas.microsoft.com/office/drawing/2014/main" id="{5557F2AF-9069-45D2-842D-3043AD2A6DDA}"/>
              </a:ext>
            </a:extLst>
          </p:cNvPr>
          <p:cNvSpPr/>
          <p:nvPr/>
        </p:nvSpPr>
        <p:spPr>
          <a:xfrm>
            <a:off x="6549213" y="3763158"/>
            <a:ext cx="636336" cy="1717492"/>
          </a:xfrm>
          <a:prstGeom prst="cube">
            <a:avLst>
              <a:gd name="adj" fmla="val 66512"/>
            </a:avLst>
          </a:prstGeom>
          <a:solidFill>
            <a:schemeClr val="accent6">
              <a:lumMod val="40000"/>
              <a:lumOff val="60000"/>
            </a:schemeClr>
          </a:solidFill>
          <a:ln w="2857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dirty="0">
              <a:solidFill>
                <a:schemeClr val="tx1"/>
              </a:solidFill>
              <a:latin typeface="Helvetica" panose="020B0604020202020204" pitchFamily="34" charset="0"/>
              <a:cs typeface="Helvetica" panose="020B0604020202020204" pitchFamily="34" charset="0"/>
            </a:endParaRPr>
          </a:p>
        </p:txBody>
      </p:sp>
      <p:sp>
        <p:nvSpPr>
          <p:cNvPr id="31" name="文本框 30">
            <a:extLst>
              <a:ext uri="{FF2B5EF4-FFF2-40B4-BE49-F238E27FC236}">
                <a16:creationId xmlns:a16="http://schemas.microsoft.com/office/drawing/2014/main" id="{D439788F-D8BE-4958-A2B8-D78BAE385316}"/>
              </a:ext>
            </a:extLst>
          </p:cNvPr>
          <p:cNvSpPr txBox="1"/>
          <p:nvPr/>
        </p:nvSpPr>
        <p:spPr>
          <a:xfrm rot="19099432">
            <a:off x="4869854" y="2167355"/>
            <a:ext cx="741933" cy="338554"/>
          </a:xfrm>
          <a:prstGeom prst="rect">
            <a:avLst/>
          </a:prstGeom>
          <a:noFill/>
        </p:spPr>
        <p:txBody>
          <a:bodyPr wrap="square" rtlCol="0">
            <a:spAutoFit/>
          </a:bodyPr>
          <a:lstStyle/>
          <a:p>
            <a:r>
              <a:rPr lang="en-US" altLang="zh-CN" sz="1600" b="1" dirty="0" err="1">
                <a:latin typeface="Helvetica" panose="020B0604020202020204" pitchFamily="34" charset="0"/>
                <a:cs typeface="Helvetica" panose="020B0604020202020204" pitchFamily="34" charset="0"/>
              </a:rPr>
              <a:t>RoI</a:t>
            </a:r>
            <a:r>
              <a:rPr lang="en-US" altLang="zh-CN" sz="1600" b="1" dirty="0">
                <a:latin typeface="Helvetica" panose="020B0604020202020204" pitchFamily="34" charset="0"/>
                <a:cs typeface="Helvetica" panose="020B0604020202020204" pitchFamily="34" charset="0"/>
              </a:rPr>
              <a:t> 1</a:t>
            </a:r>
            <a:endParaRPr lang="zh-CN" altLang="en-US" sz="1600" b="1" dirty="0">
              <a:latin typeface="Helvetica" panose="020B0604020202020204" pitchFamily="34" charset="0"/>
              <a:cs typeface="Helvetica" panose="020B0604020202020204" pitchFamily="34" charset="0"/>
            </a:endParaRPr>
          </a:p>
        </p:txBody>
      </p:sp>
      <p:sp>
        <p:nvSpPr>
          <p:cNvPr id="32" name="文本框 31">
            <a:extLst>
              <a:ext uri="{FF2B5EF4-FFF2-40B4-BE49-F238E27FC236}">
                <a16:creationId xmlns:a16="http://schemas.microsoft.com/office/drawing/2014/main" id="{733EC388-D61E-40A2-A4E0-A720CA065740}"/>
              </a:ext>
            </a:extLst>
          </p:cNvPr>
          <p:cNvSpPr txBox="1"/>
          <p:nvPr/>
        </p:nvSpPr>
        <p:spPr>
          <a:xfrm rot="19107360">
            <a:off x="4820763" y="3308541"/>
            <a:ext cx="751847" cy="338554"/>
          </a:xfrm>
          <a:prstGeom prst="rect">
            <a:avLst/>
          </a:prstGeom>
          <a:noFill/>
        </p:spPr>
        <p:txBody>
          <a:bodyPr wrap="square" rtlCol="0">
            <a:spAutoFit/>
          </a:bodyPr>
          <a:lstStyle/>
          <a:p>
            <a:r>
              <a:rPr lang="en-US" altLang="zh-CN" sz="1600" b="1" dirty="0" err="1">
                <a:latin typeface="Helvetica" panose="020B0604020202020204" pitchFamily="34" charset="0"/>
                <a:cs typeface="Helvetica" panose="020B0604020202020204" pitchFamily="34" charset="0"/>
              </a:rPr>
              <a:t>RoI</a:t>
            </a:r>
            <a:r>
              <a:rPr lang="en-US" altLang="zh-CN" sz="1600" b="1" dirty="0">
                <a:latin typeface="Helvetica" panose="020B0604020202020204" pitchFamily="34" charset="0"/>
                <a:cs typeface="Helvetica" panose="020B0604020202020204" pitchFamily="34" charset="0"/>
              </a:rPr>
              <a:t> 2</a:t>
            </a:r>
            <a:endParaRPr lang="zh-CN" altLang="en-US" sz="1600" b="1" dirty="0">
              <a:latin typeface="Helvetica" panose="020B0604020202020204" pitchFamily="34" charset="0"/>
              <a:cs typeface="Helvetica" panose="020B0604020202020204" pitchFamily="34" charset="0"/>
            </a:endParaRPr>
          </a:p>
        </p:txBody>
      </p:sp>
      <p:cxnSp>
        <p:nvCxnSpPr>
          <p:cNvPr id="33" name="直接箭头连接符 32">
            <a:extLst>
              <a:ext uri="{FF2B5EF4-FFF2-40B4-BE49-F238E27FC236}">
                <a16:creationId xmlns:a16="http://schemas.microsoft.com/office/drawing/2014/main" id="{91040698-6A28-489A-99D3-40638AEE1441}"/>
              </a:ext>
            </a:extLst>
          </p:cNvPr>
          <p:cNvCxnSpPr>
            <a:cxnSpLocks/>
          </p:cNvCxnSpPr>
          <p:nvPr/>
        </p:nvCxnSpPr>
        <p:spPr>
          <a:xfrm>
            <a:off x="5446556" y="3034604"/>
            <a:ext cx="5607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7F40EC7-04D9-46A4-974B-87B246733470}"/>
              </a:ext>
            </a:extLst>
          </p:cNvPr>
          <p:cNvCxnSpPr>
            <a:cxnSpLocks/>
          </p:cNvCxnSpPr>
          <p:nvPr/>
        </p:nvCxnSpPr>
        <p:spPr>
          <a:xfrm>
            <a:off x="6453050" y="3041686"/>
            <a:ext cx="7850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05E1BD9-BDBA-474C-94C0-0647205F5355}"/>
              </a:ext>
            </a:extLst>
          </p:cNvPr>
          <p:cNvCxnSpPr>
            <a:cxnSpLocks/>
          </p:cNvCxnSpPr>
          <p:nvPr/>
        </p:nvCxnSpPr>
        <p:spPr>
          <a:xfrm>
            <a:off x="7799471" y="3048768"/>
            <a:ext cx="4514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2E28C030-7301-43D5-964F-D2C6FE40B218}"/>
              </a:ext>
            </a:extLst>
          </p:cNvPr>
          <p:cNvSpPr/>
          <p:nvPr/>
        </p:nvSpPr>
        <p:spPr>
          <a:xfrm>
            <a:off x="8609615" y="2500255"/>
            <a:ext cx="203909" cy="113033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p>
        </p:txBody>
      </p:sp>
      <p:cxnSp>
        <p:nvCxnSpPr>
          <p:cNvPr id="37" name="直接箭头连接符 36">
            <a:extLst>
              <a:ext uri="{FF2B5EF4-FFF2-40B4-BE49-F238E27FC236}">
                <a16:creationId xmlns:a16="http://schemas.microsoft.com/office/drawing/2014/main" id="{08C58203-797A-4748-9858-FE7DC493AEDA}"/>
              </a:ext>
            </a:extLst>
          </p:cNvPr>
          <p:cNvCxnSpPr>
            <a:cxnSpLocks/>
          </p:cNvCxnSpPr>
          <p:nvPr/>
        </p:nvCxnSpPr>
        <p:spPr>
          <a:xfrm>
            <a:off x="9042318" y="3049428"/>
            <a:ext cx="0" cy="11832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立方体 38">
            <a:extLst>
              <a:ext uri="{FF2B5EF4-FFF2-40B4-BE49-F238E27FC236}">
                <a16:creationId xmlns:a16="http://schemas.microsoft.com/office/drawing/2014/main" id="{46A756DE-5D24-4486-87E9-09571A14BE6A}"/>
              </a:ext>
            </a:extLst>
          </p:cNvPr>
          <p:cNvSpPr/>
          <p:nvPr/>
        </p:nvSpPr>
        <p:spPr>
          <a:xfrm>
            <a:off x="10370185" y="2069103"/>
            <a:ext cx="636222" cy="1717182"/>
          </a:xfrm>
          <a:prstGeom prst="cube">
            <a:avLst>
              <a:gd name="adj" fmla="val 66512"/>
            </a:avLst>
          </a:prstGeom>
          <a:solidFill>
            <a:schemeClr val="accent6">
              <a:lumMod val="40000"/>
              <a:lumOff val="60000"/>
            </a:schemeClr>
          </a:solid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dirty="0">
              <a:solidFill>
                <a:schemeClr val="tx1"/>
              </a:solidFill>
              <a:latin typeface="Helvetica" panose="020B0604020202020204" pitchFamily="34" charset="0"/>
              <a:cs typeface="Helvetica" panose="020B0604020202020204" pitchFamily="34" charset="0"/>
            </a:endParaRPr>
          </a:p>
        </p:txBody>
      </p:sp>
      <p:sp>
        <p:nvSpPr>
          <p:cNvPr id="40" name="文本框 39">
            <a:extLst>
              <a:ext uri="{FF2B5EF4-FFF2-40B4-BE49-F238E27FC236}">
                <a16:creationId xmlns:a16="http://schemas.microsoft.com/office/drawing/2014/main" id="{FC3B02FB-4612-4792-813F-AD97196F5BEC}"/>
              </a:ext>
            </a:extLst>
          </p:cNvPr>
          <p:cNvSpPr txBox="1"/>
          <p:nvPr/>
        </p:nvSpPr>
        <p:spPr>
          <a:xfrm>
            <a:off x="152810" y="4492924"/>
            <a:ext cx="1074106" cy="338554"/>
          </a:xfrm>
          <a:prstGeom prst="rect">
            <a:avLst/>
          </a:prstGeom>
          <a:noFill/>
        </p:spPr>
        <p:txBody>
          <a:bodyPr wrap="square" rtlCol="0">
            <a:spAutoFit/>
          </a:bodyPr>
          <a:lstStyle/>
          <a:p>
            <a:r>
              <a:rPr lang="en-US" altLang="zh-CN" sz="1600" b="1" dirty="0">
                <a:latin typeface="Helvetica" panose="020B0604020202020204" pitchFamily="34" charset="0"/>
                <a:cs typeface="Helvetica" panose="020B0604020202020204" pitchFamily="34" charset="0"/>
              </a:rPr>
              <a:t>60</a:t>
            </a:r>
            <a:r>
              <a:rPr lang="en-US" altLang="zh-CN" sz="1600" b="1" i="0" dirty="0">
                <a:solidFill>
                  <a:srgbClr val="202124"/>
                </a:solidFill>
                <a:effectLst/>
                <a:latin typeface="Helvetica" panose="020B0604020202020204" pitchFamily="34" charset="0"/>
                <a:cs typeface="Helvetica" panose="020B0604020202020204" pitchFamily="34" charset="0"/>
              </a:rPr>
              <a:t>×60×1</a:t>
            </a:r>
            <a:r>
              <a:rPr lang="zh-CN" altLang="en-US" sz="1600" b="1" dirty="0">
                <a:latin typeface="Helvetica" panose="020B0604020202020204" pitchFamily="34" charset="0"/>
                <a:cs typeface="Helvetica" panose="020B0604020202020204" pitchFamily="34" charset="0"/>
              </a:rPr>
              <a:t> </a:t>
            </a:r>
          </a:p>
        </p:txBody>
      </p:sp>
      <p:sp>
        <p:nvSpPr>
          <p:cNvPr id="41" name="文本框 40">
            <a:extLst>
              <a:ext uri="{FF2B5EF4-FFF2-40B4-BE49-F238E27FC236}">
                <a16:creationId xmlns:a16="http://schemas.microsoft.com/office/drawing/2014/main" id="{11ECE028-9CD4-495A-BDF0-6D346480CB68}"/>
              </a:ext>
            </a:extLst>
          </p:cNvPr>
          <p:cNvSpPr txBox="1"/>
          <p:nvPr/>
        </p:nvSpPr>
        <p:spPr>
          <a:xfrm>
            <a:off x="2193495" y="1327610"/>
            <a:ext cx="1869218" cy="400110"/>
          </a:xfrm>
          <a:prstGeom prst="rect">
            <a:avLst/>
          </a:prstGeom>
          <a:noFill/>
        </p:spPr>
        <p:txBody>
          <a:bodyPr wrap="square" rtlCol="0">
            <a:spAutoFit/>
          </a:bodyPr>
          <a:lstStyle/>
          <a:p>
            <a:r>
              <a:rPr lang="en-US" altLang="zh-CN" sz="2000" b="1" dirty="0">
                <a:latin typeface="Helvetica" panose="020B0604020202020204" pitchFamily="34" charset="0"/>
                <a:cs typeface="Helvetica" panose="020B0604020202020204" pitchFamily="34" charset="0"/>
              </a:rPr>
              <a:t>Feature maps</a:t>
            </a:r>
            <a:endParaRPr lang="zh-CN" altLang="en-US" sz="2000" b="1" dirty="0">
              <a:latin typeface="Helvetica" panose="020B0604020202020204" pitchFamily="34" charset="0"/>
              <a:cs typeface="Helvetica" panose="020B0604020202020204" pitchFamily="34" charset="0"/>
            </a:endParaRPr>
          </a:p>
        </p:txBody>
      </p:sp>
      <p:sp>
        <p:nvSpPr>
          <p:cNvPr id="42" name="文本框 41">
            <a:extLst>
              <a:ext uri="{FF2B5EF4-FFF2-40B4-BE49-F238E27FC236}">
                <a16:creationId xmlns:a16="http://schemas.microsoft.com/office/drawing/2014/main" id="{BC1A1DEA-37D5-4AD9-8C15-89E5BB4EC08B}"/>
              </a:ext>
            </a:extLst>
          </p:cNvPr>
          <p:cNvSpPr txBox="1"/>
          <p:nvPr/>
        </p:nvSpPr>
        <p:spPr>
          <a:xfrm>
            <a:off x="4149839" y="1313496"/>
            <a:ext cx="2100490" cy="400110"/>
          </a:xfrm>
          <a:prstGeom prst="rect">
            <a:avLst/>
          </a:prstGeom>
          <a:noFill/>
        </p:spPr>
        <p:txBody>
          <a:bodyPr wrap="square">
            <a:spAutoFit/>
          </a:bodyPr>
          <a:lstStyle/>
          <a:p>
            <a:r>
              <a:rPr lang="en-US" altLang="zh-CN" sz="2000" b="1" dirty="0" err="1">
                <a:latin typeface="Helvetica" panose="020B0604020202020204" pitchFamily="34" charset="0"/>
                <a:cs typeface="Helvetica" panose="020B0604020202020204" pitchFamily="34" charset="0"/>
              </a:rPr>
              <a:t>RoI</a:t>
            </a:r>
            <a:r>
              <a:rPr lang="en-US" altLang="zh-CN" sz="2000" b="1" dirty="0">
                <a:latin typeface="Helvetica" panose="020B0604020202020204" pitchFamily="34" charset="0"/>
                <a:cs typeface="Helvetica" panose="020B0604020202020204" pitchFamily="34" charset="0"/>
              </a:rPr>
              <a:t> </a:t>
            </a:r>
            <a:r>
              <a:rPr lang="zh-CN" altLang="en-US" sz="2000" b="1" dirty="0">
                <a:latin typeface="Helvetica" panose="020B0604020202020204" pitchFamily="34" charset="0"/>
                <a:cs typeface="Helvetica" panose="020B0604020202020204" pitchFamily="34" charset="0"/>
              </a:rPr>
              <a:t>candidate</a:t>
            </a:r>
            <a:r>
              <a:rPr lang="en-US" altLang="zh-CN" sz="2000" b="1" dirty="0">
                <a:latin typeface="Helvetica" panose="020B0604020202020204" pitchFamily="34" charset="0"/>
                <a:cs typeface="Helvetica" panose="020B0604020202020204" pitchFamily="34" charset="0"/>
              </a:rPr>
              <a:t>s</a:t>
            </a:r>
            <a:endParaRPr lang="zh-CN" altLang="en-US" sz="2000" b="1" dirty="0">
              <a:latin typeface="Helvetica" panose="020B0604020202020204" pitchFamily="34" charset="0"/>
              <a:cs typeface="Helvetica" panose="020B0604020202020204" pitchFamily="34" charset="0"/>
            </a:endParaRPr>
          </a:p>
        </p:txBody>
      </p:sp>
      <p:sp>
        <p:nvSpPr>
          <p:cNvPr id="43" name="文本框 42">
            <a:extLst>
              <a:ext uri="{FF2B5EF4-FFF2-40B4-BE49-F238E27FC236}">
                <a16:creationId xmlns:a16="http://schemas.microsoft.com/office/drawing/2014/main" id="{057EE7C9-E213-4F0B-91DD-85E964FDB29A}"/>
              </a:ext>
            </a:extLst>
          </p:cNvPr>
          <p:cNvSpPr txBox="1"/>
          <p:nvPr/>
        </p:nvSpPr>
        <p:spPr>
          <a:xfrm rot="16200000">
            <a:off x="5072370" y="2803574"/>
            <a:ext cx="2233916" cy="400110"/>
          </a:xfrm>
          <a:prstGeom prst="rect">
            <a:avLst/>
          </a:prstGeom>
          <a:noFill/>
        </p:spPr>
        <p:txBody>
          <a:bodyPr wrap="square">
            <a:spAutoFit/>
          </a:bodyPr>
          <a:lstStyle/>
          <a:p>
            <a:r>
              <a:rPr lang="en-US" altLang="zh-CN" sz="2000" b="1" dirty="0" err="1">
                <a:latin typeface="Helvetica" panose="020B0604020202020204" pitchFamily="34" charset="0"/>
                <a:cs typeface="Helvetica" panose="020B0604020202020204" pitchFamily="34" charset="0"/>
              </a:rPr>
              <a:t>RoI</a:t>
            </a:r>
            <a:r>
              <a:rPr lang="en-US" altLang="zh-CN" sz="2000" b="1" dirty="0">
                <a:latin typeface="Helvetica" panose="020B0604020202020204" pitchFamily="34" charset="0"/>
                <a:cs typeface="Helvetica" panose="020B0604020202020204" pitchFamily="34" charset="0"/>
              </a:rPr>
              <a:t> Align Layer</a:t>
            </a:r>
            <a:endParaRPr lang="zh-CN" altLang="en-US" sz="2000" dirty="0"/>
          </a:p>
        </p:txBody>
      </p:sp>
      <p:sp>
        <p:nvSpPr>
          <p:cNvPr id="44" name="文本框 43">
            <a:extLst>
              <a:ext uri="{FF2B5EF4-FFF2-40B4-BE49-F238E27FC236}">
                <a16:creationId xmlns:a16="http://schemas.microsoft.com/office/drawing/2014/main" id="{0AA3FF9B-B142-47F1-8532-E9CB60E4F85A}"/>
              </a:ext>
            </a:extLst>
          </p:cNvPr>
          <p:cNvSpPr txBox="1"/>
          <p:nvPr/>
        </p:nvSpPr>
        <p:spPr>
          <a:xfrm>
            <a:off x="7862957" y="1627121"/>
            <a:ext cx="1477811" cy="369333"/>
          </a:xfrm>
          <a:prstGeom prst="rect">
            <a:avLst/>
          </a:prstGeom>
          <a:noFill/>
        </p:spPr>
        <p:txBody>
          <a:bodyPr wrap="square">
            <a:spAutoFit/>
          </a:bodyPr>
          <a:lstStyle/>
          <a:p>
            <a:r>
              <a:rPr lang="en-US" altLang="zh-CN" b="1" dirty="0">
                <a:latin typeface="Helvetica" panose="020B0604020202020204" pitchFamily="34" charset="0"/>
                <a:cs typeface="Helvetica" panose="020B0604020202020204" pitchFamily="34" charset="0"/>
              </a:rPr>
              <a:t>FC Layers</a:t>
            </a:r>
            <a:endParaRPr lang="zh-CN" altLang="en-US" dirty="0"/>
          </a:p>
        </p:txBody>
      </p:sp>
      <p:sp>
        <p:nvSpPr>
          <p:cNvPr id="45" name="文本框 44">
            <a:extLst>
              <a:ext uri="{FF2B5EF4-FFF2-40B4-BE49-F238E27FC236}">
                <a16:creationId xmlns:a16="http://schemas.microsoft.com/office/drawing/2014/main" id="{F46DA4B4-CB3F-4B55-867C-28FC291AEC2D}"/>
              </a:ext>
            </a:extLst>
          </p:cNvPr>
          <p:cNvSpPr txBox="1"/>
          <p:nvPr/>
        </p:nvSpPr>
        <p:spPr>
          <a:xfrm>
            <a:off x="10815897" y="1634431"/>
            <a:ext cx="1376103" cy="369333"/>
          </a:xfrm>
          <a:prstGeom prst="rect">
            <a:avLst/>
          </a:prstGeom>
          <a:noFill/>
        </p:spPr>
        <p:txBody>
          <a:bodyPr wrap="square">
            <a:spAutoFit/>
          </a:bodyPr>
          <a:lstStyle/>
          <a:p>
            <a:r>
              <a:rPr lang="en-US" altLang="zh-CN" b="1" dirty="0">
                <a:latin typeface="Helvetica" panose="020B0604020202020204" pitchFamily="34" charset="0"/>
                <a:cs typeface="Helvetica" panose="020B0604020202020204" pitchFamily="34" charset="0"/>
              </a:rPr>
              <a:t>FC Layers</a:t>
            </a:r>
            <a:endParaRPr lang="zh-CN" altLang="en-US" dirty="0"/>
          </a:p>
        </p:txBody>
      </p:sp>
      <p:sp>
        <p:nvSpPr>
          <p:cNvPr id="46" name="矩形 45">
            <a:extLst>
              <a:ext uri="{FF2B5EF4-FFF2-40B4-BE49-F238E27FC236}">
                <a16:creationId xmlns:a16="http://schemas.microsoft.com/office/drawing/2014/main" id="{38EC8A27-583A-44CE-82D9-ED8977F250AA}"/>
              </a:ext>
            </a:extLst>
          </p:cNvPr>
          <p:cNvSpPr/>
          <p:nvPr/>
        </p:nvSpPr>
        <p:spPr>
          <a:xfrm>
            <a:off x="11245251" y="2028032"/>
            <a:ext cx="203909" cy="218206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p>
        </p:txBody>
      </p:sp>
      <p:sp>
        <p:nvSpPr>
          <p:cNvPr id="47" name="矩形 46">
            <a:extLst>
              <a:ext uri="{FF2B5EF4-FFF2-40B4-BE49-F238E27FC236}">
                <a16:creationId xmlns:a16="http://schemas.microsoft.com/office/drawing/2014/main" id="{C52A4F0C-78A1-497C-A380-76E5848F443E}"/>
              </a:ext>
            </a:extLst>
          </p:cNvPr>
          <p:cNvSpPr/>
          <p:nvPr/>
        </p:nvSpPr>
        <p:spPr>
          <a:xfrm>
            <a:off x="11564432" y="2399087"/>
            <a:ext cx="203909" cy="113033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p>
        </p:txBody>
      </p:sp>
      <p:sp>
        <p:nvSpPr>
          <p:cNvPr id="48" name="文本框 47">
            <a:extLst>
              <a:ext uri="{FF2B5EF4-FFF2-40B4-BE49-F238E27FC236}">
                <a16:creationId xmlns:a16="http://schemas.microsoft.com/office/drawing/2014/main" id="{F84961E2-AED2-4178-9EAE-01C6C20564DF}"/>
              </a:ext>
            </a:extLst>
          </p:cNvPr>
          <p:cNvSpPr txBox="1"/>
          <p:nvPr/>
        </p:nvSpPr>
        <p:spPr>
          <a:xfrm>
            <a:off x="9341380" y="3359844"/>
            <a:ext cx="948514" cy="338554"/>
          </a:xfrm>
          <a:prstGeom prst="rect">
            <a:avLst/>
          </a:prstGeom>
          <a:noFill/>
        </p:spPr>
        <p:txBody>
          <a:bodyPr wrap="square" rtlCol="0">
            <a:spAutoFit/>
          </a:bodyPr>
          <a:lstStyle/>
          <a:p>
            <a:r>
              <a:rPr lang="en-US" altLang="zh-CN" sz="1600" b="1" dirty="0">
                <a:latin typeface="Helvetica" panose="020B0604020202020204" pitchFamily="34" charset="0"/>
                <a:cs typeface="Helvetica" panose="020B0604020202020204" pitchFamily="34" charset="0"/>
              </a:rPr>
              <a:t>1</a:t>
            </a:r>
            <a:r>
              <a:rPr lang="en-US" altLang="zh-CN" sz="1600" b="1" i="0" dirty="0">
                <a:solidFill>
                  <a:srgbClr val="202124"/>
                </a:solidFill>
                <a:effectLst/>
                <a:latin typeface="Helvetica" panose="020B0604020202020204" pitchFamily="34" charset="0"/>
                <a:cs typeface="Helvetica" panose="020B0604020202020204" pitchFamily="34" charset="0"/>
              </a:rPr>
              <a:t>×1×64</a:t>
            </a:r>
            <a:endParaRPr lang="zh-CN" altLang="en-US" sz="1600" b="1" dirty="0">
              <a:latin typeface="Helvetica" panose="020B0604020202020204" pitchFamily="34" charset="0"/>
              <a:cs typeface="Helvetica" panose="020B0604020202020204" pitchFamily="34" charset="0"/>
            </a:endParaRPr>
          </a:p>
        </p:txBody>
      </p:sp>
      <p:sp>
        <p:nvSpPr>
          <p:cNvPr id="49" name="文本框 48">
            <a:extLst>
              <a:ext uri="{FF2B5EF4-FFF2-40B4-BE49-F238E27FC236}">
                <a16:creationId xmlns:a16="http://schemas.microsoft.com/office/drawing/2014/main" id="{D89E8E85-D7A4-4244-BEBA-8B4D00A4F5AA}"/>
              </a:ext>
            </a:extLst>
          </p:cNvPr>
          <p:cNvSpPr txBox="1"/>
          <p:nvPr/>
        </p:nvSpPr>
        <p:spPr>
          <a:xfrm>
            <a:off x="1700133" y="4055988"/>
            <a:ext cx="1181963" cy="338554"/>
          </a:xfrm>
          <a:prstGeom prst="rect">
            <a:avLst/>
          </a:prstGeom>
          <a:noFill/>
        </p:spPr>
        <p:txBody>
          <a:bodyPr wrap="square" rtlCol="0">
            <a:spAutoFit/>
          </a:bodyPr>
          <a:lstStyle/>
          <a:p>
            <a:r>
              <a:rPr lang="en-US" altLang="zh-CN" sz="1600" b="1" dirty="0">
                <a:latin typeface="Helvetica" panose="020B0604020202020204" pitchFamily="34" charset="0"/>
                <a:cs typeface="Helvetica" panose="020B0604020202020204" pitchFamily="34" charset="0"/>
              </a:rPr>
              <a:t>32</a:t>
            </a:r>
            <a:r>
              <a:rPr lang="en-US" altLang="zh-CN" sz="1600" b="1" i="0" dirty="0">
                <a:solidFill>
                  <a:srgbClr val="202124"/>
                </a:solidFill>
                <a:effectLst/>
                <a:latin typeface="Helvetica" panose="020B0604020202020204" pitchFamily="34" charset="0"/>
                <a:cs typeface="Helvetica" panose="020B0604020202020204" pitchFamily="34" charset="0"/>
              </a:rPr>
              <a:t>×32×64</a:t>
            </a:r>
            <a:r>
              <a:rPr lang="zh-CN" altLang="en-US" sz="1600" b="1" dirty="0">
                <a:latin typeface="Helvetica" panose="020B0604020202020204" pitchFamily="34" charset="0"/>
                <a:cs typeface="Helvetica" panose="020B0604020202020204" pitchFamily="34" charset="0"/>
              </a:rPr>
              <a:t> </a:t>
            </a:r>
          </a:p>
        </p:txBody>
      </p:sp>
      <p:sp>
        <p:nvSpPr>
          <p:cNvPr id="50" name="文本框 49">
            <a:extLst>
              <a:ext uri="{FF2B5EF4-FFF2-40B4-BE49-F238E27FC236}">
                <a16:creationId xmlns:a16="http://schemas.microsoft.com/office/drawing/2014/main" id="{6DE506D3-8162-44CF-A20D-DDF9DDAE8B21}"/>
              </a:ext>
            </a:extLst>
          </p:cNvPr>
          <p:cNvSpPr txBox="1"/>
          <p:nvPr/>
        </p:nvSpPr>
        <p:spPr>
          <a:xfrm>
            <a:off x="7134234" y="3778848"/>
            <a:ext cx="1164813" cy="338554"/>
          </a:xfrm>
          <a:prstGeom prst="rect">
            <a:avLst/>
          </a:prstGeom>
          <a:noFill/>
        </p:spPr>
        <p:txBody>
          <a:bodyPr wrap="square" rtlCol="0">
            <a:spAutoFit/>
          </a:bodyPr>
          <a:lstStyle/>
          <a:p>
            <a:r>
              <a:rPr lang="en-US" altLang="zh-CN" sz="1600" b="1" dirty="0">
                <a:latin typeface="Helvetica" panose="020B0604020202020204" pitchFamily="34" charset="0"/>
                <a:cs typeface="Helvetica" panose="020B0604020202020204" pitchFamily="34" charset="0"/>
              </a:rPr>
              <a:t>32</a:t>
            </a:r>
            <a:r>
              <a:rPr lang="en-US" altLang="zh-CN" sz="1600" b="1" i="0" dirty="0">
                <a:solidFill>
                  <a:srgbClr val="202124"/>
                </a:solidFill>
                <a:effectLst/>
                <a:latin typeface="Helvetica" panose="020B0604020202020204" pitchFamily="34" charset="0"/>
                <a:cs typeface="Helvetica" panose="020B0604020202020204" pitchFamily="34" charset="0"/>
              </a:rPr>
              <a:t>×32×64</a:t>
            </a:r>
            <a:r>
              <a:rPr lang="zh-CN" altLang="en-US" sz="1600" b="1" dirty="0">
                <a:latin typeface="Helvetica" panose="020B0604020202020204" pitchFamily="34" charset="0"/>
                <a:cs typeface="Helvetica" panose="020B0604020202020204" pitchFamily="34" charset="0"/>
              </a:rPr>
              <a:t> </a:t>
            </a:r>
          </a:p>
        </p:txBody>
      </p:sp>
      <p:sp>
        <p:nvSpPr>
          <p:cNvPr id="51" name="文本框 50">
            <a:extLst>
              <a:ext uri="{FF2B5EF4-FFF2-40B4-BE49-F238E27FC236}">
                <a16:creationId xmlns:a16="http://schemas.microsoft.com/office/drawing/2014/main" id="{888FBA81-E9FB-42E7-B5AF-118F4F0C9E57}"/>
              </a:ext>
            </a:extLst>
          </p:cNvPr>
          <p:cNvSpPr txBox="1"/>
          <p:nvPr/>
        </p:nvSpPr>
        <p:spPr>
          <a:xfrm>
            <a:off x="6371260" y="5504603"/>
            <a:ext cx="1187008" cy="338554"/>
          </a:xfrm>
          <a:prstGeom prst="rect">
            <a:avLst/>
          </a:prstGeom>
          <a:noFill/>
        </p:spPr>
        <p:txBody>
          <a:bodyPr wrap="square" rtlCol="0">
            <a:spAutoFit/>
          </a:bodyPr>
          <a:lstStyle/>
          <a:p>
            <a:r>
              <a:rPr lang="en-US" altLang="zh-CN" sz="1600" b="1" dirty="0">
                <a:latin typeface="Helvetica" panose="020B0604020202020204" pitchFamily="34" charset="0"/>
                <a:cs typeface="Helvetica" panose="020B0604020202020204" pitchFamily="34" charset="0"/>
              </a:rPr>
              <a:t>32</a:t>
            </a:r>
            <a:r>
              <a:rPr lang="en-US" altLang="zh-CN" sz="1600" b="1" i="0" dirty="0">
                <a:solidFill>
                  <a:srgbClr val="202124"/>
                </a:solidFill>
                <a:effectLst/>
                <a:latin typeface="Helvetica" panose="020B0604020202020204" pitchFamily="34" charset="0"/>
                <a:cs typeface="Helvetica" panose="020B0604020202020204" pitchFamily="34" charset="0"/>
              </a:rPr>
              <a:t>×32×64</a:t>
            </a:r>
            <a:r>
              <a:rPr lang="zh-CN" altLang="en-US" sz="1600" b="1" dirty="0">
                <a:latin typeface="Helvetica" panose="020B0604020202020204" pitchFamily="34" charset="0"/>
                <a:cs typeface="Helvetica" panose="020B0604020202020204" pitchFamily="34" charset="0"/>
              </a:rPr>
              <a:t> </a:t>
            </a:r>
          </a:p>
        </p:txBody>
      </p:sp>
      <p:cxnSp>
        <p:nvCxnSpPr>
          <p:cNvPr id="52" name="直接连接符 51">
            <a:extLst>
              <a:ext uri="{FF2B5EF4-FFF2-40B4-BE49-F238E27FC236}">
                <a16:creationId xmlns:a16="http://schemas.microsoft.com/office/drawing/2014/main" id="{30880533-33E1-4776-B3F3-FEBA0EEE2DFF}"/>
              </a:ext>
            </a:extLst>
          </p:cNvPr>
          <p:cNvCxnSpPr>
            <a:cxnSpLocks/>
          </p:cNvCxnSpPr>
          <p:nvPr/>
        </p:nvCxnSpPr>
        <p:spPr>
          <a:xfrm>
            <a:off x="2888726" y="3853796"/>
            <a:ext cx="0" cy="8025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6CCD586-F438-4831-9C57-7FDD418739E8}"/>
              </a:ext>
            </a:extLst>
          </p:cNvPr>
          <p:cNvCxnSpPr>
            <a:cxnSpLocks/>
          </p:cNvCxnSpPr>
          <p:nvPr/>
        </p:nvCxnSpPr>
        <p:spPr>
          <a:xfrm>
            <a:off x="2873972" y="4639871"/>
            <a:ext cx="14141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2CCE4C8-4A5E-4C1D-BD39-147701D4FB37}"/>
              </a:ext>
            </a:extLst>
          </p:cNvPr>
          <p:cNvCxnSpPr>
            <a:cxnSpLocks/>
          </p:cNvCxnSpPr>
          <p:nvPr/>
        </p:nvCxnSpPr>
        <p:spPr>
          <a:xfrm>
            <a:off x="4277317" y="4114936"/>
            <a:ext cx="0" cy="5388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2699A65-9F35-44BB-A781-5CDEAAF99E00}"/>
              </a:ext>
            </a:extLst>
          </p:cNvPr>
          <p:cNvCxnSpPr>
            <a:cxnSpLocks/>
          </p:cNvCxnSpPr>
          <p:nvPr/>
        </p:nvCxnSpPr>
        <p:spPr>
          <a:xfrm>
            <a:off x="4265305" y="3052674"/>
            <a:ext cx="0" cy="8321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3AC501FA-2B17-4B7C-9000-A2A5DCC7DB98}"/>
              </a:ext>
            </a:extLst>
          </p:cNvPr>
          <p:cNvSpPr txBox="1"/>
          <p:nvPr/>
        </p:nvSpPr>
        <p:spPr>
          <a:xfrm>
            <a:off x="3720347" y="3792583"/>
            <a:ext cx="1067422" cy="338554"/>
          </a:xfrm>
          <a:prstGeom prst="rect">
            <a:avLst/>
          </a:prstGeom>
          <a:noFill/>
        </p:spPr>
        <p:txBody>
          <a:bodyPr wrap="square" rtlCol="0">
            <a:spAutoFit/>
          </a:bodyPr>
          <a:lstStyle/>
          <a:p>
            <a:r>
              <a:rPr lang="en-US" altLang="zh-CN" sz="1600" b="1" dirty="0">
                <a:latin typeface="Helvetica" panose="020B0604020202020204" pitchFamily="34" charset="0"/>
                <a:cs typeface="Helvetica" panose="020B0604020202020204" pitchFamily="34" charset="0"/>
              </a:rPr>
              <a:t>Mapping</a:t>
            </a:r>
            <a:endParaRPr lang="zh-CN" altLang="en-US" sz="1600" b="1" dirty="0">
              <a:latin typeface="Helvetica" panose="020B0604020202020204" pitchFamily="34" charset="0"/>
              <a:cs typeface="Helvetica" panose="020B0604020202020204" pitchFamily="34" charset="0"/>
            </a:endParaRPr>
          </a:p>
        </p:txBody>
      </p:sp>
      <p:sp>
        <p:nvSpPr>
          <p:cNvPr id="57" name="文本框 56">
            <a:extLst>
              <a:ext uri="{FF2B5EF4-FFF2-40B4-BE49-F238E27FC236}">
                <a16:creationId xmlns:a16="http://schemas.microsoft.com/office/drawing/2014/main" id="{006DA1F5-6C02-4E31-941D-5C2D3FE5FB2D}"/>
              </a:ext>
            </a:extLst>
          </p:cNvPr>
          <p:cNvSpPr txBox="1"/>
          <p:nvPr/>
        </p:nvSpPr>
        <p:spPr>
          <a:xfrm>
            <a:off x="9977052" y="3748497"/>
            <a:ext cx="1238816" cy="338554"/>
          </a:xfrm>
          <a:prstGeom prst="rect">
            <a:avLst/>
          </a:prstGeom>
          <a:noFill/>
        </p:spPr>
        <p:txBody>
          <a:bodyPr wrap="square" rtlCol="0">
            <a:spAutoFit/>
          </a:bodyPr>
          <a:lstStyle/>
          <a:p>
            <a:r>
              <a:rPr lang="en-US" altLang="zh-CN" sz="1600" b="1" dirty="0">
                <a:latin typeface="Helvetica" panose="020B0604020202020204" pitchFamily="34" charset="0"/>
                <a:cs typeface="Helvetica" panose="020B0604020202020204" pitchFamily="34" charset="0"/>
              </a:rPr>
              <a:t>32</a:t>
            </a:r>
            <a:r>
              <a:rPr lang="en-US" altLang="zh-CN" sz="1600" b="1" i="0" dirty="0">
                <a:solidFill>
                  <a:srgbClr val="202124"/>
                </a:solidFill>
                <a:effectLst/>
                <a:latin typeface="Helvetica" panose="020B0604020202020204" pitchFamily="34" charset="0"/>
                <a:cs typeface="Helvetica" panose="020B0604020202020204" pitchFamily="34" charset="0"/>
              </a:rPr>
              <a:t>×32×64</a:t>
            </a:r>
            <a:r>
              <a:rPr lang="zh-CN" altLang="en-US" sz="1600" b="1" dirty="0">
                <a:latin typeface="Helvetica" panose="020B0604020202020204" pitchFamily="34" charset="0"/>
                <a:cs typeface="Helvetica" panose="020B0604020202020204" pitchFamily="34" charset="0"/>
              </a:rPr>
              <a:t> </a:t>
            </a:r>
          </a:p>
        </p:txBody>
      </p:sp>
      <p:sp>
        <p:nvSpPr>
          <p:cNvPr id="58" name="任意多边形: 形状 57">
            <a:extLst>
              <a:ext uri="{FF2B5EF4-FFF2-40B4-BE49-F238E27FC236}">
                <a16:creationId xmlns:a16="http://schemas.microsoft.com/office/drawing/2014/main" id="{3C4ABC67-5389-451A-94F0-7273A2827E63}"/>
              </a:ext>
            </a:extLst>
          </p:cNvPr>
          <p:cNvSpPr/>
          <p:nvPr/>
        </p:nvSpPr>
        <p:spPr>
          <a:xfrm>
            <a:off x="7737505" y="2281123"/>
            <a:ext cx="1850107" cy="820238"/>
          </a:xfrm>
          <a:custGeom>
            <a:avLst/>
            <a:gdLst>
              <a:gd name="connsiteX0" fmla="*/ 0 w 1828800"/>
              <a:gd name="connsiteY0" fmla="*/ 446984 h 706064"/>
              <a:gd name="connsiteX1" fmla="*/ 716280 w 1828800"/>
              <a:gd name="connsiteY1" fmla="*/ 5024 h 706064"/>
              <a:gd name="connsiteX2" fmla="*/ 1828800 w 1828800"/>
              <a:gd name="connsiteY2" fmla="*/ 706064 h 706064"/>
            </a:gdLst>
            <a:ahLst/>
            <a:cxnLst>
              <a:cxn ang="0">
                <a:pos x="connsiteX0" y="connsiteY0"/>
              </a:cxn>
              <a:cxn ang="0">
                <a:pos x="connsiteX1" y="connsiteY1"/>
              </a:cxn>
              <a:cxn ang="0">
                <a:pos x="connsiteX2" y="connsiteY2"/>
              </a:cxn>
            </a:cxnLst>
            <a:rect l="l" t="t" r="r" b="b"/>
            <a:pathLst>
              <a:path w="1828800" h="706064">
                <a:moveTo>
                  <a:pt x="0" y="446984"/>
                </a:moveTo>
                <a:cubicBezTo>
                  <a:pt x="205740" y="204414"/>
                  <a:pt x="411480" y="-38156"/>
                  <a:pt x="716280" y="5024"/>
                </a:cubicBezTo>
                <a:cubicBezTo>
                  <a:pt x="1021080" y="48204"/>
                  <a:pt x="1424940" y="377134"/>
                  <a:pt x="1828800" y="706064"/>
                </a:cubicBezTo>
              </a:path>
            </a:pathLst>
          </a:custGeom>
          <a:noFill/>
          <a:ln w="28575">
            <a:solidFill>
              <a:schemeClr val="tx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箭头连接符 58">
            <a:extLst>
              <a:ext uri="{FF2B5EF4-FFF2-40B4-BE49-F238E27FC236}">
                <a16:creationId xmlns:a16="http://schemas.microsoft.com/office/drawing/2014/main" id="{AF9C120D-9889-4CEF-ADC8-27C692116020}"/>
              </a:ext>
            </a:extLst>
          </p:cNvPr>
          <p:cNvCxnSpPr>
            <a:cxnSpLocks/>
          </p:cNvCxnSpPr>
          <p:nvPr/>
        </p:nvCxnSpPr>
        <p:spPr>
          <a:xfrm>
            <a:off x="10015468" y="3081226"/>
            <a:ext cx="32162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56D89F31-0BB9-4610-8F73-E27C8367FDE8}"/>
              </a:ext>
            </a:extLst>
          </p:cNvPr>
          <p:cNvCxnSpPr>
            <a:cxnSpLocks/>
          </p:cNvCxnSpPr>
          <p:nvPr/>
        </p:nvCxnSpPr>
        <p:spPr>
          <a:xfrm>
            <a:off x="10764953" y="3090078"/>
            <a:ext cx="4190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A173AE4D-EDAC-4E8F-9C72-8DE24606F7C1}"/>
              </a:ext>
            </a:extLst>
          </p:cNvPr>
          <p:cNvCxnSpPr>
            <a:cxnSpLocks/>
          </p:cNvCxnSpPr>
          <p:nvPr/>
        </p:nvCxnSpPr>
        <p:spPr>
          <a:xfrm>
            <a:off x="8819691" y="3052379"/>
            <a:ext cx="220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89FF70F-25BF-42C2-9D4B-E32A4FDECD9B}"/>
              </a:ext>
            </a:extLst>
          </p:cNvPr>
          <p:cNvCxnSpPr>
            <a:cxnSpLocks/>
          </p:cNvCxnSpPr>
          <p:nvPr/>
        </p:nvCxnSpPr>
        <p:spPr>
          <a:xfrm>
            <a:off x="12005018" y="3074214"/>
            <a:ext cx="0" cy="11832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6119EDF-F762-4AEB-9E19-64DA6BBD5F2D}"/>
              </a:ext>
            </a:extLst>
          </p:cNvPr>
          <p:cNvCxnSpPr>
            <a:cxnSpLocks/>
          </p:cNvCxnSpPr>
          <p:nvPr/>
        </p:nvCxnSpPr>
        <p:spPr>
          <a:xfrm>
            <a:off x="11796555" y="3070083"/>
            <a:ext cx="2112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矩形: 圆角 63">
            <a:extLst>
              <a:ext uri="{FF2B5EF4-FFF2-40B4-BE49-F238E27FC236}">
                <a16:creationId xmlns:a16="http://schemas.microsoft.com/office/drawing/2014/main" id="{014DC833-8001-4567-9E46-B5B6E9E28766}"/>
              </a:ext>
            </a:extLst>
          </p:cNvPr>
          <p:cNvSpPr/>
          <p:nvPr/>
        </p:nvSpPr>
        <p:spPr>
          <a:xfrm>
            <a:off x="11704170" y="4280472"/>
            <a:ext cx="274418" cy="256713"/>
          </a:xfrm>
          <a:prstGeom prst="roundRect">
            <a:avLst>
              <a:gd name="adj" fmla="val 33908"/>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2173C39A-B7C3-47F5-BF07-E1F3B1CF6501}"/>
              </a:ext>
            </a:extLst>
          </p:cNvPr>
          <p:cNvSpPr/>
          <p:nvPr/>
        </p:nvSpPr>
        <p:spPr>
          <a:xfrm>
            <a:off x="8806850" y="4288439"/>
            <a:ext cx="274418" cy="256713"/>
          </a:xfrm>
          <a:prstGeom prst="roundRect">
            <a:avLst>
              <a:gd name="adj" fmla="val 500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a:extLst>
              <a:ext uri="{FF2B5EF4-FFF2-40B4-BE49-F238E27FC236}">
                <a16:creationId xmlns:a16="http://schemas.microsoft.com/office/drawing/2014/main" id="{0B7F470F-B979-44C9-8E8B-4121D61C4714}"/>
              </a:ext>
            </a:extLst>
          </p:cNvPr>
          <p:cNvSpPr/>
          <p:nvPr/>
        </p:nvSpPr>
        <p:spPr>
          <a:xfrm>
            <a:off x="6973688" y="4030840"/>
            <a:ext cx="1282302" cy="804102"/>
          </a:xfrm>
          <a:custGeom>
            <a:avLst/>
            <a:gdLst>
              <a:gd name="connsiteX0" fmla="*/ 0 w 1103811"/>
              <a:gd name="connsiteY0" fmla="*/ 561703 h 692174"/>
              <a:gd name="connsiteX1" fmla="*/ 653143 w 1103811"/>
              <a:gd name="connsiteY1" fmla="*/ 653143 h 692174"/>
              <a:gd name="connsiteX2" fmla="*/ 1103811 w 1103811"/>
              <a:gd name="connsiteY2" fmla="*/ 0 h 692174"/>
            </a:gdLst>
            <a:ahLst/>
            <a:cxnLst>
              <a:cxn ang="0">
                <a:pos x="connsiteX0" y="connsiteY0"/>
              </a:cxn>
              <a:cxn ang="0">
                <a:pos x="connsiteX1" y="connsiteY1"/>
              </a:cxn>
              <a:cxn ang="0">
                <a:pos x="connsiteX2" y="connsiteY2"/>
              </a:cxn>
            </a:cxnLst>
            <a:rect l="l" t="t" r="r" b="b"/>
            <a:pathLst>
              <a:path w="1103811" h="692174">
                <a:moveTo>
                  <a:pt x="0" y="561703"/>
                </a:moveTo>
                <a:cubicBezTo>
                  <a:pt x="234587" y="654231"/>
                  <a:pt x="469175" y="746760"/>
                  <a:pt x="653143" y="653143"/>
                </a:cubicBezTo>
                <a:cubicBezTo>
                  <a:pt x="837111" y="559526"/>
                  <a:pt x="970461" y="279763"/>
                  <a:pt x="1103811"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65684CE5-45FC-4554-B5AA-06FB05D8AF66}"/>
              </a:ext>
            </a:extLst>
          </p:cNvPr>
          <p:cNvSpPr/>
          <p:nvPr/>
        </p:nvSpPr>
        <p:spPr>
          <a:xfrm>
            <a:off x="9001598" y="4288439"/>
            <a:ext cx="274418" cy="256713"/>
          </a:xfrm>
          <a:prstGeom prst="roundRect">
            <a:avLst>
              <a:gd name="adj" fmla="val 50000"/>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a:extLst>
              <a:ext uri="{FF2B5EF4-FFF2-40B4-BE49-F238E27FC236}">
                <a16:creationId xmlns:a16="http://schemas.microsoft.com/office/drawing/2014/main" id="{240789B0-E6CD-4F29-BF3A-FF5ADD42CC80}"/>
              </a:ext>
            </a:extLst>
          </p:cNvPr>
          <p:cNvSpPr/>
          <p:nvPr/>
        </p:nvSpPr>
        <p:spPr>
          <a:xfrm>
            <a:off x="11885640" y="4280472"/>
            <a:ext cx="274418" cy="256713"/>
          </a:xfrm>
          <a:prstGeom prst="roundRect">
            <a:avLst>
              <a:gd name="adj" fmla="val 33908"/>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C6FE3690-D681-45CC-9DA1-06D4D5146CBF}"/>
              </a:ext>
            </a:extLst>
          </p:cNvPr>
          <p:cNvSpPr txBox="1"/>
          <p:nvPr/>
        </p:nvSpPr>
        <p:spPr>
          <a:xfrm>
            <a:off x="8179622" y="4645289"/>
            <a:ext cx="1936652" cy="369333"/>
          </a:xfrm>
          <a:prstGeom prst="rect">
            <a:avLst/>
          </a:prstGeom>
          <a:noFill/>
          <a:ln w="38100">
            <a:solidFill>
              <a:schemeClr val="tx1"/>
            </a:solidFill>
          </a:ln>
        </p:spPr>
        <p:txBody>
          <a:bodyPr wrap="square">
            <a:spAutoFit/>
          </a:bodyPr>
          <a:lstStyle/>
          <a:p>
            <a:r>
              <a:rPr lang="en-US" altLang="zh-CN" b="1" dirty="0">
                <a:latin typeface="Helvetica" panose="020B0604020202020204" pitchFamily="34" charset="0"/>
                <a:cs typeface="Helvetica" panose="020B0604020202020204" pitchFamily="34" charset="0"/>
              </a:rPr>
              <a:t>In-app service 1</a:t>
            </a:r>
            <a:endParaRPr lang="zh-CN" altLang="en-US" b="1" dirty="0">
              <a:latin typeface="Helvetica" panose="020B0604020202020204" pitchFamily="34" charset="0"/>
              <a:cs typeface="Helvetica" panose="020B0604020202020204" pitchFamily="34" charset="0"/>
            </a:endParaRPr>
          </a:p>
        </p:txBody>
      </p:sp>
      <p:sp>
        <p:nvSpPr>
          <p:cNvPr id="70" name="文本框 69">
            <a:extLst>
              <a:ext uri="{FF2B5EF4-FFF2-40B4-BE49-F238E27FC236}">
                <a16:creationId xmlns:a16="http://schemas.microsoft.com/office/drawing/2014/main" id="{2BB76765-86BC-41A1-80AD-884C9D5C63C6}"/>
              </a:ext>
            </a:extLst>
          </p:cNvPr>
          <p:cNvSpPr txBox="1"/>
          <p:nvPr/>
        </p:nvSpPr>
        <p:spPr>
          <a:xfrm>
            <a:off x="250566" y="5651319"/>
            <a:ext cx="5958866" cy="646331"/>
          </a:xfrm>
          <a:prstGeom prst="rect">
            <a:avLst/>
          </a:prstGeom>
          <a:noFill/>
        </p:spPr>
        <p:txBody>
          <a:bodyPr wrap="square">
            <a:spAutoFit/>
          </a:bodyPr>
          <a:lstStyle/>
          <a:p>
            <a:r>
              <a:rPr lang="en-US" altLang="zh-CN" b="1" dirty="0">
                <a:solidFill>
                  <a:srgbClr val="000000"/>
                </a:solidFill>
                <a:latin typeface="Helvetica" panose="020B0604020202020204" pitchFamily="34" charset="0"/>
                <a:cs typeface="Helvetica" panose="020B0604020202020204" pitchFamily="34" charset="0"/>
              </a:rPr>
              <a:t>Conv Layer Structure</a:t>
            </a:r>
            <a:r>
              <a:rPr lang="zh-CN" altLang="en-US" b="1" dirty="0">
                <a:solidFill>
                  <a:srgbClr val="000000"/>
                </a:solidFill>
                <a:latin typeface="Helvetica" panose="020B0604020202020204" pitchFamily="34" charset="0"/>
                <a:cs typeface="Helvetica" panose="020B0604020202020204" pitchFamily="34" charset="0"/>
              </a:rPr>
              <a:t>：</a:t>
            </a:r>
            <a:endParaRPr lang="it-IT" altLang="zh-CN" b="1" dirty="0">
              <a:solidFill>
                <a:srgbClr val="000000"/>
              </a:solidFill>
              <a:latin typeface="Helvetica" panose="020B0604020202020204" pitchFamily="34" charset="0"/>
              <a:cs typeface="Helvetica" panose="020B0604020202020204" pitchFamily="34" charset="0"/>
            </a:endParaRPr>
          </a:p>
          <a:p>
            <a:r>
              <a:rPr lang="it-IT" altLang="zh-CN" b="1" dirty="0">
                <a:solidFill>
                  <a:srgbClr val="000000"/>
                </a:solidFill>
                <a:latin typeface="Helvetica" panose="020B0604020202020204" pitchFamily="34" charset="0"/>
                <a:cs typeface="Helvetica" panose="020B0604020202020204" pitchFamily="34" charset="0"/>
              </a:rPr>
              <a:t>Conv2D(32) </a:t>
            </a:r>
            <a:r>
              <a:rPr lang="en-US" altLang="zh-CN" b="1" dirty="0">
                <a:solidFill>
                  <a:srgbClr val="000000"/>
                </a:solidFill>
                <a:latin typeface="Helvetica" panose="020B0604020202020204" pitchFamily="34" charset="0"/>
                <a:cs typeface="Helvetica" panose="020B0604020202020204" pitchFamily="34" charset="0"/>
              </a:rPr>
              <a:t>– BN – </a:t>
            </a:r>
            <a:r>
              <a:rPr lang="en-US" altLang="zh-CN" b="1" dirty="0" err="1">
                <a:solidFill>
                  <a:srgbClr val="000000"/>
                </a:solidFill>
                <a:latin typeface="Helvetica" panose="020B0604020202020204" pitchFamily="34" charset="0"/>
                <a:cs typeface="Helvetica" panose="020B0604020202020204" pitchFamily="34" charset="0"/>
              </a:rPr>
              <a:t>ReLU</a:t>
            </a:r>
            <a:r>
              <a:rPr lang="en-US" altLang="zh-CN" b="1" dirty="0">
                <a:solidFill>
                  <a:srgbClr val="000000"/>
                </a:solidFill>
                <a:latin typeface="Helvetica" panose="020B0604020202020204" pitchFamily="34" charset="0"/>
                <a:cs typeface="Helvetica" panose="020B0604020202020204" pitchFamily="34" charset="0"/>
              </a:rPr>
              <a:t> –</a:t>
            </a:r>
            <a:r>
              <a:rPr lang="it-IT" altLang="zh-CN" b="1" dirty="0">
                <a:solidFill>
                  <a:srgbClr val="000000"/>
                </a:solidFill>
                <a:latin typeface="Helvetica" panose="020B0604020202020204" pitchFamily="34" charset="0"/>
                <a:cs typeface="Helvetica" panose="020B0604020202020204" pitchFamily="34" charset="0"/>
              </a:rPr>
              <a:t> Conv2D(64)</a:t>
            </a:r>
            <a:r>
              <a:rPr lang="en-US" altLang="zh-CN" b="1" dirty="0">
                <a:solidFill>
                  <a:srgbClr val="000000"/>
                </a:solidFill>
                <a:latin typeface="Helvetica" panose="020B0604020202020204" pitchFamily="34" charset="0"/>
                <a:cs typeface="Helvetica" panose="020B0604020202020204" pitchFamily="34" charset="0"/>
              </a:rPr>
              <a:t> – BN – </a:t>
            </a:r>
            <a:r>
              <a:rPr lang="en-US" altLang="zh-CN" b="1" dirty="0" err="1">
                <a:solidFill>
                  <a:srgbClr val="000000"/>
                </a:solidFill>
                <a:latin typeface="Helvetica" panose="020B0604020202020204" pitchFamily="34" charset="0"/>
                <a:cs typeface="Helvetica" panose="020B0604020202020204" pitchFamily="34" charset="0"/>
              </a:rPr>
              <a:t>ReLU</a:t>
            </a:r>
            <a:endParaRPr lang="zh-CN" altLang="en-US" sz="2400" dirty="0"/>
          </a:p>
        </p:txBody>
      </p:sp>
      <p:sp>
        <p:nvSpPr>
          <p:cNvPr id="71" name="矩形: 圆角 70">
            <a:extLst>
              <a:ext uri="{FF2B5EF4-FFF2-40B4-BE49-F238E27FC236}">
                <a16:creationId xmlns:a16="http://schemas.microsoft.com/office/drawing/2014/main" id="{40AD3E24-F4E5-4159-8ACC-6BD28947A476}"/>
              </a:ext>
            </a:extLst>
          </p:cNvPr>
          <p:cNvSpPr/>
          <p:nvPr/>
        </p:nvSpPr>
        <p:spPr>
          <a:xfrm>
            <a:off x="145834" y="5602442"/>
            <a:ext cx="6031446" cy="750097"/>
          </a:xfrm>
          <a:prstGeom prst="round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2ABD4463-9F7A-433D-BF7A-612BD8ED8F90}"/>
              </a:ext>
            </a:extLst>
          </p:cNvPr>
          <p:cNvSpPr txBox="1"/>
          <p:nvPr/>
        </p:nvSpPr>
        <p:spPr>
          <a:xfrm>
            <a:off x="8181551" y="5177725"/>
            <a:ext cx="1936652" cy="369333"/>
          </a:xfrm>
          <a:prstGeom prst="rect">
            <a:avLst/>
          </a:prstGeom>
          <a:noFill/>
          <a:ln w="38100">
            <a:solidFill>
              <a:schemeClr val="tx1"/>
            </a:solidFill>
          </a:ln>
        </p:spPr>
        <p:txBody>
          <a:bodyPr wrap="square">
            <a:spAutoFit/>
          </a:bodyPr>
          <a:lstStyle/>
          <a:p>
            <a:r>
              <a:rPr lang="en-US" altLang="zh-CN" b="1" dirty="0">
                <a:latin typeface="Helvetica" panose="020B0604020202020204" pitchFamily="34" charset="0"/>
                <a:cs typeface="Helvetica" panose="020B0604020202020204" pitchFamily="34" charset="0"/>
              </a:rPr>
              <a:t>In-app service 2</a:t>
            </a:r>
            <a:endParaRPr lang="zh-CN" altLang="en-US" b="1" dirty="0">
              <a:latin typeface="Helvetica" panose="020B0604020202020204" pitchFamily="34" charset="0"/>
              <a:cs typeface="Helvetica" panose="020B0604020202020204" pitchFamily="34" charset="0"/>
            </a:endParaRPr>
          </a:p>
        </p:txBody>
      </p:sp>
      <p:sp>
        <p:nvSpPr>
          <p:cNvPr id="89" name="文本框 88">
            <a:extLst>
              <a:ext uri="{FF2B5EF4-FFF2-40B4-BE49-F238E27FC236}">
                <a16:creationId xmlns:a16="http://schemas.microsoft.com/office/drawing/2014/main" id="{535BBF6E-2694-4F85-8771-064441E3285B}"/>
              </a:ext>
            </a:extLst>
          </p:cNvPr>
          <p:cNvSpPr txBox="1"/>
          <p:nvPr/>
        </p:nvSpPr>
        <p:spPr>
          <a:xfrm>
            <a:off x="11111914" y="4645289"/>
            <a:ext cx="968326" cy="369333"/>
          </a:xfrm>
          <a:prstGeom prst="rect">
            <a:avLst/>
          </a:prstGeom>
          <a:noFill/>
          <a:ln w="38100">
            <a:solidFill>
              <a:schemeClr val="tx1"/>
            </a:solidFill>
          </a:ln>
        </p:spPr>
        <p:txBody>
          <a:bodyPr wrap="square">
            <a:spAutoFit/>
          </a:bodyPr>
          <a:lstStyle/>
          <a:p>
            <a:r>
              <a:rPr lang="en-US" altLang="zh-CN" b="1" dirty="0">
                <a:latin typeface="Helvetica" panose="020B0604020202020204" pitchFamily="34" charset="0"/>
                <a:cs typeface="Helvetica" panose="020B0604020202020204" pitchFamily="34" charset="0"/>
              </a:rPr>
              <a:t>App 1</a:t>
            </a:r>
            <a:endParaRPr lang="zh-CN" altLang="en-US" b="1" dirty="0">
              <a:latin typeface="Helvetica" panose="020B0604020202020204" pitchFamily="34" charset="0"/>
              <a:cs typeface="Helvetica" panose="020B0604020202020204" pitchFamily="34" charset="0"/>
            </a:endParaRPr>
          </a:p>
        </p:txBody>
      </p:sp>
      <p:sp>
        <p:nvSpPr>
          <p:cNvPr id="90" name="文本框 89">
            <a:extLst>
              <a:ext uri="{FF2B5EF4-FFF2-40B4-BE49-F238E27FC236}">
                <a16:creationId xmlns:a16="http://schemas.microsoft.com/office/drawing/2014/main" id="{82288E42-9D32-44BB-B20F-20175F955534}"/>
              </a:ext>
            </a:extLst>
          </p:cNvPr>
          <p:cNvSpPr txBox="1"/>
          <p:nvPr/>
        </p:nvSpPr>
        <p:spPr>
          <a:xfrm>
            <a:off x="11111914" y="5177725"/>
            <a:ext cx="968326" cy="369333"/>
          </a:xfrm>
          <a:prstGeom prst="rect">
            <a:avLst/>
          </a:prstGeom>
          <a:noFill/>
          <a:ln w="38100">
            <a:solidFill>
              <a:schemeClr val="tx1"/>
            </a:solidFill>
          </a:ln>
        </p:spPr>
        <p:txBody>
          <a:bodyPr wrap="square">
            <a:spAutoFit/>
          </a:bodyPr>
          <a:lstStyle/>
          <a:p>
            <a:r>
              <a:rPr lang="en-US" altLang="zh-CN" b="1" dirty="0">
                <a:latin typeface="Helvetica" panose="020B0604020202020204" pitchFamily="34" charset="0"/>
                <a:cs typeface="Helvetica" panose="020B0604020202020204" pitchFamily="34" charset="0"/>
              </a:rPr>
              <a:t>App 2</a:t>
            </a:r>
            <a:endParaRPr lang="zh-CN" altLang="en-US"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81242459"/>
      </p:ext>
    </p:extLst>
  </p:cSld>
  <p:clrMapOvr>
    <a:masterClrMapping/>
  </p:clrMapOvr>
  <mc:AlternateContent xmlns:mc="http://schemas.openxmlformats.org/markup-compatibility/2006" xmlns:p14="http://schemas.microsoft.com/office/powerpoint/2010/main">
    <mc:Choice Requires="p14">
      <p:transition spd="slow" p14:dur="2000" advTm="15853"/>
    </mc:Choice>
    <mc:Fallback xmlns="">
      <p:transition spd="slow" advTm="1585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EF373E-E1B6-EA49-8263-BC5DA222A673}"/>
              </a:ext>
            </a:extLst>
          </p:cNvPr>
          <p:cNvSpPr txBox="1">
            <a:spLocks/>
          </p:cNvSpPr>
          <p:nvPr/>
        </p:nvSpPr>
        <p:spPr>
          <a:xfrm>
            <a:off x="1333218" y="1267951"/>
            <a:ext cx="9350022" cy="3974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cs typeface="Calibri" panose="020F0502020204030204" pitchFamily="34" charset="0"/>
              </a:rPr>
              <a:t>Background and Motivation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Related Works and Limitations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Preliminary Analysis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System Design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Evaluation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Conclusion</a:t>
            </a:r>
          </a:p>
          <a:p>
            <a:pPr marL="0" indent="0">
              <a:buNone/>
            </a:pPr>
            <a:endParaRPr lang="en-US" altLang="zh-CN" sz="3600" b="1" dirty="0"/>
          </a:p>
        </p:txBody>
      </p:sp>
      <p:sp>
        <p:nvSpPr>
          <p:cNvPr id="5" name="Rectangle 4">
            <a:extLst>
              <a:ext uri="{FF2B5EF4-FFF2-40B4-BE49-F238E27FC236}">
                <a16:creationId xmlns:a16="http://schemas.microsoft.com/office/drawing/2014/main" id="{03F863FE-6E63-D244-B493-92AB0FCE5AA6}"/>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lnSpc>
                <a:spcPct val="100000"/>
              </a:lnSpc>
              <a:spcBef>
                <a:spcPts val="0"/>
              </a:spcBef>
            </a:pPr>
            <a:r>
              <a:rPr lang="en-US" sz="4400" b="1" dirty="0">
                <a:solidFill>
                  <a:schemeClr val="bg1">
                    <a:lumMod val="95000"/>
                  </a:schemeClr>
                </a:solidFill>
                <a:latin typeface="Calibri" panose="020F0502020204030204" pitchFamily="34" charset="0"/>
                <a:cs typeface="Calibri" panose="020F0502020204030204" pitchFamily="34" charset="0"/>
              </a:rPr>
              <a:t>Outline</a:t>
            </a:r>
          </a:p>
        </p:txBody>
      </p:sp>
    </p:spTree>
    <p:extLst>
      <p:ext uri="{BB962C8B-B14F-4D97-AF65-F5344CB8AC3E}">
        <p14:creationId xmlns:p14="http://schemas.microsoft.com/office/powerpoint/2010/main" val="2672947373"/>
      </p:ext>
    </p:extLst>
  </p:cSld>
  <p:clrMapOvr>
    <a:masterClrMapping/>
  </p:clrMapOvr>
  <mc:AlternateContent xmlns:mc="http://schemas.openxmlformats.org/markup-compatibility/2006" xmlns:p14="http://schemas.microsoft.com/office/powerpoint/2010/main">
    <mc:Choice Requires="p14">
      <p:transition spd="slow" p14:dur="2000" advTm="4293"/>
    </mc:Choice>
    <mc:Fallback xmlns="">
      <p:transition spd="slow" advTm="429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EF373E-E1B6-EA49-8263-BC5DA222A673}"/>
              </a:ext>
            </a:extLst>
          </p:cNvPr>
          <p:cNvSpPr txBox="1">
            <a:spLocks/>
          </p:cNvSpPr>
          <p:nvPr/>
        </p:nvSpPr>
        <p:spPr>
          <a:xfrm>
            <a:off x="1333218" y="1267951"/>
            <a:ext cx="9350022" cy="3974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Background and Motivation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Related Works and Limitations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Preliminary Analysis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System Design</a:t>
            </a:r>
          </a:p>
          <a:p>
            <a:pPr marL="0" indent="0">
              <a:buNone/>
            </a:pPr>
            <a:r>
              <a:rPr lang="en-US" altLang="zh-CN" sz="3600" b="1" dirty="0">
                <a:latin typeface="Calibri" panose="020F0502020204030204" pitchFamily="34" charset="0"/>
                <a:cs typeface="Calibri" panose="020F0502020204030204" pitchFamily="34" charset="0"/>
              </a:rPr>
              <a:t>Evaluation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Conclusion</a:t>
            </a:r>
          </a:p>
          <a:p>
            <a:pPr marL="0" indent="0">
              <a:buNone/>
            </a:pPr>
            <a:endParaRPr lang="en-US" altLang="zh-CN" sz="3600" b="1" dirty="0"/>
          </a:p>
        </p:txBody>
      </p:sp>
      <p:sp>
        <p:nvSpPr>
          <p:cNvPr id="5" name="Rectangle 4">
            <a:extLst>
              <a:ext uri="{FF2B5EF4-FFF2-40B4-BE49-F238E27FC236}">
                <a16:creationId xmlns:a16="http://schemas.microsoft.com/office/drawing/2014/main" id="{03F863FE-6E63-D244-B493-92AB0FCE5AA6}"/>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lnSpc>
                <a:spcPct val="100000"/>
              </a:lnSpc>
              <a:spcBef>
                <a:spcPts val="0"/>
              </a:spcBef>
            </a:pPr>
            <a:r>
              <a:rPr lang="en-US" sz="4400" b="1" dirty="0">
                <a:solidFill>
                  <a:schemeClr val="bg1">
                    <a:lumMod val="95000"/>
                  </a:schemeClr>
                </a:solidFill>
                <a:latin typeface="Calibri" panose="020F0502020204030204" pitchFamily="34" charset="0"/>
                <a:cs typeface="Calibri" panose="020F0502020204030204" pitchFamily="34" charset="0"/>
              </a:rPr>
              <a:t>Outline</a:t>
            </a:r>
          </a:p>
        </p:txBody>
      </p:sp>
    </p:spTree>
    <p:extLst>
      <p:ext uri="{BB962C8B-B14F-4D97-AF65-F5344CB8AC3E}">
        <p14:creationId xmlns:p14="http://schemas.microsoft.com/office/powerpoint/2010/main" val="3458655282"/>
      </p:ext>
    </p:extLst>
  </p:cSld>
  <p:clrMapOvr>
    <a:masterClrMapping/>
  </p:clrMapOvr>
  <mc:AlternateContent xmlns:mc="http://schemas.openxmlformats.org/markup-compatibility/2006" xmlns:p14="http://schemas.microsoft.com/office/powerpoint/2010/main">
    <mc:Choice Requires="p14">
      <p:transition spd="slow" p14:dur="2000" advTm="2734"/>
    </mc:Choice>
    <mc:Fallback xmlns="">
      <p:transition spd="slow" advTm="273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0F5DAD-C7A9-448B-96CC-95AF9E0B0801}"/>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Experiment Results</a:t>
            </a:r>
          </a:p>
        </p:txBody>
      </p:sp>
      <p:pic>
        <p:nvPicPr>
          <p:cNvPr id="8" name="图片 7">
            <a:extLst>
              <a:ext uri="{FF2B5EF4-FFF2-40B4-BE49-F238E27FC236}">
                <a16:creationId xmlns:a16="http://schemas.microsoft.com/office/drawing/2014/main" id="{65DBC59E-69EC-4382-AD55-01697A95C832}"/>
              </a:ext>
            </a:extLst>
          </p:cNvPr>
          <p:cNvPicPr>
            <a:picLocks noChangeAspect="1"/>
          </p:cNvPicPr>
          <p:nvPr/>
        </p:nvPicPr>
        <p:blipFill rotWithShape="1">
          <a:blip r:embed="rId3"/>
          <a:srcRect r="51027"/>
          <a:stretch/>
        </p:blipFill>
        <p:spPr>
          <a:xfrm>
            <a:off x="904836" y="1607133"/>
            <a:ext cx="4215803" cy="2654610"/>
          </a:xfrm>
          <a:prstGeom prst="rect">
            <a:avLst/>
          </a:prstGeom>
        </p:spPr>
      </p:pic>
      <p:sp>
        <p:nvSpPr>
          <p:cNvPr id="11" name="文本框 10">
            <a:extLst>
              <a:ext uri="{FF2B5EF4-FFF2-40B4-BE49-F238E27FC236}">
                <a16:creationId xmlns:a16="http://schemas.microsoft.com/office/drawing/2014/main" id="{217527CC-C637-426E-9DE5-3A1427FB62FC}"/>
              </a:ext>
            </a:extLst>
          </p:cNvPr>
          <p:cNvSpPr txBox="1"/>
          <p:nvPr/>
        </p:nvSpPr>
        <p:spPr>
          <a:xfrm>
            <a:off x="698596" y="879676"/>
            <a:ext cx="4381328" cy="707886"/>
          </a:xfrm>
          <a:prstGeom prst="rect">
            <a:avLst/>
          </a:prstGeom>
          <a:noFill/>
        </p:spPr>
        <p:txBody>
          <a:bodyPr wrap="none" rtlCol="0">
            <a:spAutoFit/>
          </a:bodyPr>
          <a:lstStyle/>
          <a:p>
            <a:r>
              <a:rPr lang="en-US" altLang="zh-CN" sz="2000" b="1" dirty="0">
                <a:latin typeface="Helvetica" panose="020B0604020202020204" pitchFamily="34" charset="0"/>
                <a:cs typeface="Helvetica" panose="020B0604020202020204" pitchFamily="34" charset="0"/>
              </a:rPr>
              <a:t>Determine the time interval length </a:t>
            </a:r>
          </a:p>
          <a:p>
            <a:r>
              <a:rPr lang="en-US" altLang="zh-CN" sz="2000" b="1" dirty="0">
                <a:latin typeface="Helvetica" panose="020B0604020202020204" pitchFamily="34" charset="0"/>
                <a:cs typeface="Helvetica" panose="020B0604020202020204" pitchFamily="34" charset="0"/>
              </a:rPr>
              <a:t>of EM signals:</a:t>
            </a:r>
            <a:endParaRPr lang="zh-CN" altLang="en-US" sz="2000" b="1" dirty="0">
              <a:latin typeface="Helvetica" panose="020B0604020202020204" pitchFamily="34" charset="0"/>
              <a:cs typeface="Helvetica" panose="020B0604020202020204" pitchFamily="34" charset="0"/>
            </a:endParaRPr>
          </a:p>
        </p:txBody>
      </p:sp>
      <p:pic>
        <p:nvPicPr>
          <p:cNvPr id="12" name="图片 11">
            <a:extLst>
              <a:ext uri="{FF2B5EF4-FFF2-40B4-BE49-F238E27FC236}">
                <a16:creationId xmlns:a16="http://schemas.microsoft.com/office/drawing/2014/main" id="{0EBE2195-C4A0-4678-BB37-93FEC2CCFD31}"/>
              </a:ext>
            </a:extLst>
          </p:cNvPr>
          <p:cNvPicPr>
            <a:picLocks noChangeAspect="1"/>
          </p:cNvPicPr>
          <p:nvPr/>
        </p:nvPicPr>
        <p:blipFill rotWithShape="1">
          <a:blip r:embed="rId3"/>
          <a:srcRect l="50653"/>
          <a:stretch/>
        </p:blipFill>
        <p:spPr>
          <a:xfrm>
            <a:off x="889000" y="4203390"/>
            <a:ext cx="4247942" cy="2654610"/>
          </a:xfrm>
          <a:prstGeom prst="rect">
            <a:avLst/>
          </a:prstGeom>
        </p:spPr>
      </p:pic>
      <p:sp>
        <p:nvSpPr>
          <p:cNvPr id="14" name="文本框 13">
            <a:extLst>
              <a:ext uri="{FF2B5EF4-FFF2-40B4-BE49-F238E27FC236}">
                <a16:creationId xmlns:a16="http://schemas.microsoft.com/office/drawing/2014/main" id="{24C3E1CF-CE4D-4FF1-9DDE-6C174F724F47}"/>
              </a:ext>
            </a:extLst>
          </p:cNvPr>
          <p:cNvSpPr txBox="1"/>
          <p:nvPr/>
        </p:nvSpPr>
        <p:spPr>
          <a:xfrm>
            <a:off x="6962943" y="879676"/>
            <a:ext cx="4722768" cy="400110"/>
          </a:xfrm>
          <a:prstGeom prst="rect">
            <a:avLst/>
          </a:prstGeom>
          <a:noFill/>
        </p:spPr>
        <p:txBody>
          <a:bodyPr wrap="none" rtlCol="0">
            <a:spAutoFit/>
          </a:bodyPr>
          <a:lstStyle/>
          <a:p>
            <a:r>
              <a:rPr lang="en-US" altLang="zh-CN" sz="2000" b="1" dirty="0">
                <a:latin typeface="Helvetica" panose="020B0604020202020204" pitchFamily="34" charset="0"/>
                <a:cs typeface="Helvetica" panose="020B0604020202020204" pitchFamily="34" charset="0"/>
              </a:rPr>
              <a:t>Multiple in-app service classification:</a:t>
            </a:r>
            <a:endParaRPr lang="zh-CN" altLang="en-US" sz="2000" b="1" dirty="0">
              <a:latin typeface="Helvetica" panose="020B0604020202020204" pitchFamily="34" charset="0"/>
              <a:cs typeface="Helvetica" panose="020B0604020202020204" pitchFamily="34" charset="0"/>
            </a:endParaRPr>
          </a:p>
        </p:txBody>
      </p:sp>
      <p:cxnSp>
        <p:nvCxnSpPr>
          <p:cNvPr id="16" name="直接连接符 15">
            <a:extLst>
              <a:ext uri="{FF2B5EF4-FFF2-40B4-BE49-F238E27FC236}">
                <a16:creationId xmlns:a16="http://schemas.microsoft.com/office/drawing/2014/main" id="{66887D8A-3AB9-4A79-82CB-B453FBAC1E3A}"/>
              </a:ext>
            </a:extLst>
          </p:cNvPr>
          <p:cNvCxnSpPr>
            <a:cxnSpLocks/>
          </p:cNvCxnSpPr>
          <p:nvPr/>
        </p:nvCxnSpPr>
        <p:spPr>
          <a:xfrm>
            <a:off x="6215387" y="844321"/>
            <a:ext cx="0" cy="57823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F4E9E975-0B9C-4AC8-996B-BBDBF381E63E}"/>
              </a:ext>
            </a:extLst>
          </p:cNvPr>
          <p:cNvSpPr/>
          <p:nvPr/>
        </p:nvSpPr>
        <p:spPr>
          <a:xfrm>
            <a:off x="2946400" y="4572000"/>
            <a:ext cx="386080" cy="20218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A4723FEC-FEE0-4D8E-A75E-237C1ED79A2B}"/>
              </a:ext>
            </a:extLst>
          </p:cNvPr>
          <p:cNvSpPr/>
          <p:nvPr/>
        </p:nvSpPr>
        <p:spPr>
          <a:xfrm>
            <a:off x="4175760" y="1991360"/>
            <a:ext cx="386080" cy="202184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8B2D7A16-26A9-4D25-915B-CFE835F23EA6}"/>
              </a:ext>
            </a:extLst>
          </p:cNvPr>
          <p:cNvGrpSpPr/>
          <p:nvPr/>
        </p:nvGrpSpPr>
        <p:grpSpPr>
          <a:xfrm>
            <a:off x="7510343" y="1359574"/>
            <a:ext cx="4681657" cy="2487065"/>
            <a:chOff x="7510343" y="1602642"/>
            <a:chExt cx="4681657" cy="2487065"/>
          </a:xfrm>
        </p:grpSpPr>
        <p:pic>
          <p:nvPicPr>
            <p:cNvPr id="10" name="图片 9">
              <a:extLst>
                <a:ext uri="{FF2B5EF4-FFF2-40B4-BE49-F238E27FC236}">
                  <a16:creationId xmlns:a16="http://schemas.microsoft.com/office/drawing/2014/main" id="{377E40DA-260E-41C6-B595-52C23081388B}"/>
                </a:ext>
              </a:extLst>
            </p:cNvPr>
            <p:cNvPicPr>
              <a:picLocks noChangeAspect="1"/>
            </p:cNvPicPr>
            <p:nvPr/>
          </p:nvPicPr>
          <p:blipFill rotWithShape="1">
            <a:blip r:embed="rId4"/>
            <a:srcRect r="50311"/>
            <a:stretch/>
          </p:blipFill>
          <p:spPr>
            <a:xfrm>
              <a:off x="7510343" y="1602642"/>
              <a:ext cx="3696137" cy="2487065"/>
            </a:xfrm>
            <a:prstGeom prst="rect">
              <a:avLst/>
            </a:prstGeom>
          </p:spPr>
        </p:pic>
        <p:sp>
          <p:nvSpPr>
            <p:cNvPr id="21" name="文本框 20">
              <a:extLst>
                <a:ext uri="{FF2B5EF4-FFF2-40B4-BE49-F238E27FC236}">
                  <a16:creationId xmlns:a16="http://schemas.microsoft.com/office/drawing/2014/main" id="{D0E65507-A7DE-4087-B464-203E3589C566}"/>
                </a:ext>
              </a:extLst>
            </p:cNvPr>
            <p:cNvSpPr txBox="1"/>
            <p:nvPr/>
          </p:nvSpPr>
          <p:spPr>
            <a:xfrm>
              <a:off x="11104880" y="1832094"/>
              <a:ext cx="1087120" cy="646331"/>
            </a:xfrm>
            <a:prstGeom prst="rect">
              <a:avLst/>
            </a:prstGeom>
            <a:noFill/>
          </p:spPr>
          <p:txBody>
            <a:bodyPr wrap="square">
              <a:spAutoFit/>
            </a:bodyPr>
            <a:lstStyle/>
            <a:p>
              <a:r>
                <a:rPr kumimoji="0" lang="en-US" altLang="zh-CN" sz="1800" b="1" i="0" u="none" strike="noStrike" kern="0" cap="none" spc="0" normalizeH="0" baseline="0" noProof="0" dirty="0">
                  <a:ln>
                    <a:noFill/>
                  </a:ln>
                  <a:solidFill>
                    <a:srgbClr val="FF0000"/>
                  </a:solidFill>
                  <a:effectLst/>
                  <a:uLnTx/>
                  <a:uFillTx/>
                  <a:latin typeface="Avenir Next"/>
                  <a:sym typeface="Avenir Next"/>
                </a:rPr>
                <a:t>Average:0.946 </a:t>
              </a:r>
              <a:endParaRPr lang="zh-CN" altLang="en-US" b="1" dirty="0">
                <a:solidFill>
                  <a:srgbClr val="FF0000"/>
                </a:solidFill>
              </a:endParaRPr>
            </a:p>
          </p:txBody>
        </p:sp>
        <p:cxnSp>
          <p:nvCxnSpPr>
            <p:cNvPr id="23" name="直接连接符 22">
              <a:extLst>
                <a:ext uri="{FF2B5EF4-FFF2-40B4-BE49-F238E27FC236}">
                  <a16:creationId xmlns:a16="http://schemas.microsoft.com/office/drawing/2014/main" id="{8DE3905F-EE2A-450C-B326-0EE8D5FEE615}"/>
                </a:ext>
              </a:extLst>
            </p:cNvPr>
            <p:cNvCxnSpPr>
              <a:cxnSpLocks/>
            </p:cNvCxnSpPr>
            <p:nvPr/>
          </p:nvCxnSpPr>
          <p:spPr>
            <a:xfrm>
              <a:off x="8097520" y="2184400"/>
              <a:ext cx="29870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89A3A1DB-4856-4425-AFCC-D286131D40D3}"/>
              </a:ext>
            </a:extLst>
          </p:cNvPr>
          <p:cNvGrpSpPr/>
          <p:nvPr/>
        </p:nvGrpSpPr>
        <p:grpSpPr>
          <a:xfrm>
            <a:off x="7477760" y="4270019"/>
            <a:ext cx="4714240" cy="2487065"/>
            <a:chOff x="7477760" y="4270019"/>
            <a:chExt cx="4714240" cy="2487065"/>
          </a:xfrm>
        </p:grpSpPr>
        <p:pic>
          <p:nvPicPr>
            <p:cNvPr id="13" name="图片 12">
              <a:extLst>
                <a:ext uri="{FF2B5EF4-FFF2-40B4-BE49-F238E27FC236}">
                  <a16:creationId xmlns:a16="http://schemas.microsoft.com/office/drawing/2014/main" id="{C94C9C2A-BB19-4ECC-BBDC-244FB3B8CB04}"/>
                </a:ext>
              </a:extLst>
            </p:cNvPr>
            <p:cNvPicPr>
              <a:picLocks noChangeAspect="1"/>
            </p:cNvPicPr>
            <p:nvPr/>
          </p:nvPicPr>
          <p:blipFill rotWithShape="1">
            <a:blip r:embed="rId4"/>
            <a:srcRect l="50050"/>
            <a:stretch/>
          </p:blipFill>
          <p:spPr>
            <a:xfrm>
              <a:off x="7477760" y="4270019"/>
              <a:ext cx="3715512" cy="2487065"/>
            </a:xfrm>
            <a:prstGeom prst="rect">
              <a:avLst/>
            </a:prstGeom>
          </p:spPr>
        </p:pic>
        <p:sp>
          <p:nvSpPr>
            <p:cNvPr id="25" name="文本框 24">
              <a:extLst>
                <a:ext uri="{FF2B5EF4-FFF2-40B4-BE49-F238E27FC236}">
                  <a16:creationId xmlns:a16="http://schemas.microsoft.com/office/drawing/2014/main" id="{4F8E1B12-F9A4-45A5-BD03-30E0DF0DAE45}"/>
                </a:ext>
              </a:extLst>
            </p:cNvPr>
            <p:cNvSpPr txBox="1"/>
            <p:nvPr/>
          </p:nvSpPr>
          <p:spPr>
            <a:xfrm>
              <a:off x="11104880" y="4778494"/>
              <a:ext cx="1087120" cy="646331"/>
            </a:xfrm>
            <a:prstGeom prst="rect">
              <a:avLst/>
            </a:prstGeom>
            <a:noFill/>
          </p:spPr>
          <p:txBody>
            <a:bodyPr wrap="square">
              <a:spAutoFit/>
            </a:bodyPr>
            <a:lstStyle/>
            <a:p>
              <a:r>
                <a:rPr kumimoji="0" lang="en-US" altLang="zh-CN" sz="1800" b="1" i="0" u="none" strike="noStrike" kern="0" cap="none" spc="0" normalizeH="0" baseline="0" noProof="0" dirty="0">
                  <a:ln>
                    <a:noFill/>
                  </a:ln>
                  <a:solidFill>
                    <a:srgbClr val="FF0000"/>
                  </a:solidFill>
                  <a:effectLst/>
                  <a:uLnTx/>
                  <a:uFillTx/>
                  <a:latin typeface="Avenir Next"/>
                  <a:sym typeface="Avenir Next"/>
                </a:rPr>
                <a:t>Average:0.883 </a:t>
              </a:r>
              <a:endParaRPr lang="zh-CN" altLang="en-US" b="1" dirty="0">
                <a:solidFill>
                  <a:srgbClr val="FF0000"/>
                </a:solidFill>
              </a:endParaRPr>
            </a:p>
          </p:txBody>
        </p:sp>
        <p:cxnSp>
          <p:nvCxnSpPr>
            <p:cNvPr id="26" name="直接连接符 25">
              <a:extLst>
                <a:ext uri="{FF2B5EF4-FFF2-40B4-BE49-F238E27FC236}">
                  <a16:creationId xmlns:a16="http://schemas.microsoft.com/office/drawing/2014/main" id="{7FE35912-420B-4E67-992F-C9307BEADF45}"/>
                </a:ext>
              </a:extLst>
            </p:cNvPr>
            <p:cNvCxnSpPr>
              <a:cxnSpLocks/>
            </p:cNvCxnSpPr>
            <p:nvPr/>
          </p:nvCxnSpPr>
          <p:spPr>
            <a:xfrm>
              <a:off x="8097520" y="5130800"/>
              <a:ext cx="29870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CDCBCBF5-A54A-4B1B-8388-3F9A174A8490}"/>
              </a:ext>
            </a:extLst>
          </p:cNvPr>
          <p:cNvSpPr txBox="1"/>
          <p:nvPr/>
        </p:nvSpPr>
        <p:spPr>
          <a:xfrm>
            <a:off x="7017819" y="3821575"/>
            <a:ext cx="3456395" cy="400110"/>
          </a:xfrm>
          <a:prstGeom prst="rect">
            <a:avLst/>
          </a:prstGeom>
          <a:noFill/>
        </p:spPr>
        <p:txBody>
          <a:bodyPr wrap="none" rtlCol="0">
            <a:spAutoFit/>
          </a:bodyPr>
          <a:lstStyle/>
          <a:p>
            <a:r>
              <a:rPr lang="en-US" altLang="zh-CN" sz="2000" b="1" dirty="0">
                <a:latin typeface="Helvetica" panose="020B0604020202020204" pitchFamily="34" charset="0"/>
                <a:cs typeface="Helvetica" panose="020B0604020202020204" pitchFamily="34" charset="0"/>
              </a:rPr>
              <a:t>Multiple app classification:</a:t>
            </a:r>
            <a:endParaRPr lang="zh-CN" altLang="en-US" sz="2000" b="1" dirty="0">
              <a:latin typeface="Helvetica" panose="020B0604020202020204" pitchFamily="34" charset="0"/>
              <a:cs typeface="Helvetica" panose="020B0604020202020204" pitchFamily="34" charset="0"/>
            </a:endParaRPr>
          </a:p>
        </p:txBody>
      </p:sp>
      <p:sp>
        <p:nvSpPr>
          <p:cNvPr id="15" name="文本框 14">
            <a:extLst>
              <a:ext uri="{FF2B5EF4-FFF2-40B4-BE49-F238E27FC236}">
                <a16:creationId xmlns:a16="http://schemas.microsoft.com/office/drawing/2014/main" id="{B54A8EFF-AE68-455C-967E-CCCF0E5945D5}"/>
              </a:ext>
            </a:extLst>
          </p:cNvPr>
          <p:cNvSpPr txBox="1"/>
          <p:nvPr/>
        </p:nvSpPr>
        <p:spPr>
          <a:xfrm>
            <a:off x="6348585" y="6189369"/>
            <a:ext cx="1633781" cy="584775"/>
          </a:xfrm>
          <a:prstGeom prst="rect">
            <a:avLst/>
          </a:prstGeom>
          <a:noFill/>
        </p:spPr>
        <p:txBody>
          <a:bodyPr wrap="none" rtlCol="0">
            <a:spAutoFit/>
          </a:bodyPr>
          <a:lstStyle/>
          <a:p>
            <a:r>
              <a:rPr lang="en-US" altLang="zh-CN" sz="1600" b="1" dirty="0">
                <a:latin typeface="Helvetica" panose="020B0604020202020204" pitchFamily="34" charset="0"/>
                <a:cs typeface="Helvetica" panose="020B0604020202020204" pitchFamily="34" charset="0"/>
              </a:rPr>
              <a:t>Partly:</a:t>
            </a:r>
          </a:p>
          <a:p>
            <a:r>
              <a:rPr lang="en-US" altLang="zh-CN" sz="1600" b="1" dirty="0">
                <a:latin typeface="Helvetica" panose="020B0604020202020204" pitchFamily="34" charset="0"/>
                <a:cs typeface="Helvetica" panose="020B0604020202020204" pitchFamily="34" charset="0"/>
              </a:rPr>
              <a:t>Social network</a:t>
            </a:r>
            <a:endParaRPr lang="zh-CN" altLang="en-US" sz="16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99494511"/>
      </p:ext>
    </p:extLst>
  </p:cSld>
  <p:clrMapOvr>
    <a:masterClrMapping/>
  </p:clrMapOvr>
  <mc:AlternateContent xmlns:mc="http://schemas.openxmlformats.org/markup-compatibility/2006" xmlns:p14="http://schemas.microsoft.com/office/powerpoint/2010/main">
    <mc:Choice Requires="p14">
      <p:transition spd="slow" p14:dur="2000" advTm="34084"/>
    </mc:Choice>
    <mc:Fallback xmlns="">
      <p:transition spd="slow" advTm="3408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FEF680-163B-4E8B-843D-5F4B07F85A77}"/>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Experiment Results</a:t>
            </a:r>
          </a:p>
        </p:txBody>
      </p:sp>
      <p:pic>
        <p:nvPicPr>
          <p:cNvPr id="5" name="图片 4">
            <a:extLst>
              <a:ext uri="{FF2B5EF4-FFF2-40B4-BE49-F238E27FC236}">
                <a16:creationId xmlns:a16="http://schemas.microsoft.com/office/drawing/2014/main" id="{20D753A1-040F-4BFF-8047-8C1993E2C027}"/>
              </a:ext>
            </a:extLst>
          </p:cNvPr>
          <p:cNvPicPr>
            <a:picLocks noChangeAspect="1"/>
          </p:cNvPicPr>
          <p:nvPr/>
        </p:nvPicPr>
        <p:blipFill>
          <a:blip r:embed="rId4"/>
          <a:stretch>
            <a:fillRect/>
          </a:stretch>
        </p:blipFill>
        <p:spPr>
          <a:xfrm>
            <a:off x="605213" y="2112251"/>
            <a:ext cx="5780753" cy="3676527"/>
          </a:xfrm>
          <a:prstGeom prst="rect">
            <a:avLst/>
          </a:prstGeom>
        </p:spPr>
      </p:pic>
      <p:pic>
        <p:nvPicPr>
          <p:cNvPr id="7" name="图片 6">
            <a:extLst>
              <a:ext uri="{FF2B5EF4-FFF2-40B4-BE49-F238E27FC236}">
                <a16:creationId xmlns:a16="http://schemas.microsoft.com/office/drawing/2014/main" id="{2263F94D-8F14-4B8D-97F2-1EFC3A1CFD2A}"/>
              </a:ext>
            </a:extLst>
          </p:cNvPr>
          <p:cNvPicPr>
            <a:picLocks noChangeAspect="1"/>
          </p:cNvPicPr>
          <p:nvPr/>
        </p:nvPicPr>
        <p:blipFill>
          <a:blip r:embed="rId5"/>
          <a:stretch>
            <a:fillRect/>
          </a:stretch>
        </p:blipFill>
        <p:spPr>
          <a:xfrm>
            <a:off x="8501597" y="3044528"/>
            <a:ext cx="2879865" cy="1911415"/>
          </a:xfrm>
          <a:prstGeom prst="rect">
            <a:avLst/>
          </a:prstGeom>
        </p:spPr>
      </p:pic>
      <p:pic>
        <p:nvPicPr>
          <p:cNvPr id="9" name="图片 8">
            <a:extLst>
              <a:ext uri="{FF2B5EF4-FFF2-40B4-BE49-F238E27FC236}">
                <a16:creationId xmlns:a16="http://schemas.microsoft.com/office/drawing/2014/main" id="{F49A4391-8E8D-4553-935E-7FCFC76643A0}"/>
              </a:ext>
            </a:extLst>
          </p:cNvPr>
          <p:cNvPicPr>
            <a:picLocks noChangeAspect="1"/>
          </p:cNvPicPr>
          <p:nvPr/>
        </p:nvPicPr>
        <p:blipFill>
          <a:blip r:embed="rId6"/>
          <a:stretch>
            <a:fillRect/>
          </a:stretch>
        </p:blipFill>
        <p:spPr>
          <a:xfrm>
            <a:off x="8593967" y="1541102"/>
            <a:ext cx="2695125" cy="1070404"/>
          </a:xfrm>
          <a:prstGeom prst="rect">
            <a:avLst/>
          </a:prstGeom>
        </p:spPr>
      </p:pic>
      <p:pic>
        <p:nvPicPr>
          <p:cNvPr id="11" name="图片 10">
            <a:extLst>
              <a:ext uri="{FF2B5EF4-FFF2-40B4-BE49-F238E27FC236}">
                <a16:creationId xmlns:a16="http://schemas.microsoft.com/office/drawing/2014/main" id="{BFDB8401-4AB6-4883-AC3F-A94BC9F2B02F}"/>
              </a:ext>
            </a:extLst>
          </p:cNvPr>
          <p:cNvPicPr>
            <a:picLocks noChangeAspect="1"/>
          </p:cNvPicPr>
          <p:nvPr/>
        </p:nvPicPr>
        <p:blipFill>
          <a:blip r:embed="rId7"/>
          <a:stretch>
            <a:fillRect/>
          </a:stretch>
        </p:blipFill>
        <p:spPr>
          <a:xfrm>
            <a:off x="8643627" y="5472795"/>
            <a:ext cx="2595805" cy="1385205"/>
          </a:xfrm>
          <a:prstGeom prst="rect">
            <a:avLst/>
          </a:prstGeom>
        </p:spPr>
      </p:pic>
      <p:sp>
        <p:nvSpPr>
          <p:cNvPr id="12" name="文本框 11">
            <a:extLst>
              <a:ext uri="{FF2B5EF4-FFF2-40B4-BE49-F238E27FC236}">
                <a16:creationId xmlns:a16="http://schemas.microsoft.com/office/drawing/2014/main" id="{7E55A9B4-4542-4628-BC15-15F3D2F80931}"/>
              </a:ext>
            </a:extLst>
          </p:cNvPr>
          <p:cNvSpPr txBox="1"/>
          <p:nvPr/>
        </p:nvSpPr>
        <p:spPr>
          <a:xfrm>
            <a:off x="156257" y="1479373"/>
            <a:ext cx="7173759" cy="461665"/>
          </a:xfrm>
          <a:prstGeom prst="rect">
            <a:avLst/>
          </a:prstGeom>
          <a:noFill/>
        </p:spPr>
        <p:txBody>
          <a:bodyPr wrap="none" rtlCol="0">
            <a:spAutoFit/>
          </a:bodyPr>
          <a:lstStyle/>
          <a:p>
            <a:r>
              <a:rPr lang="en-US" altLang="zh-CN" sz="2400" b="1" dirty="0">
                <a:latin typeface="Helvetica" panose="020B0604020202020204" pitchFamily="34" charset="0"/>
                <a:cs typeface="Helvetica" panose="020B0604020202020204" pitchFamily="34" charset="0"/>
              </a:rPr>
              <a:t>Comparison of multi-label classification models</a:t>
            </a:r>
            <a:endParaRPr lang="zh-CN" altLang="en-US" sz="2400" b="1" dirty="0">
              <a:latin typeface="Helvetica" panose="020B0604020202020204" pitchFamily="34" charset="0"/>
              <a:cs typeface="Helvetica" panose="020B0604020202020204" pitchFamily="34" charset="0"/>
            </a:endParaRPr>
          </a:p>
        </p:txBody>
      </p:sp>
      <p:cxnSp>
        <p:nvCxnSpPr>
          <p:cNvPr id="13" name="直接连接符 12">
            <a:extLst>
              <a:ext uri="{FF2B5EF4-FFF2-40B4-BE49-F238E27FC236}">
                <a16:creationId xmlns:a16="http://schemas.microsoft.com/office/drawing/2014/main" id="{611E014A-9946-454C-BCAC-6ED856E1FA40}"/>
              </a:ext>
            </a:extLst>
          </p:cNvPr>
          <p:cNvCxnSpPr>
            <a:cxnSpLocks/>
          </p:cNvCxnSpPr>
          <p:nvPr/>
        </p:nvCxnSpPr>
        <p:spPr>
          <a:xfrm>
            <a:off x="7312667" y="834161"/>
            <a:ext cx="0" cy="57823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0DD6D55-4C0A-4C38-B26B-DC3BD802C3CB}"/>
              </a:ext>
            </a:extLst>
          </p:cNvPr>
          <p:cNvSpPr txBox="1"/>
          <p:nvPr/>
        </p:nvSpPr>
        <p:spPr>
          <a:xfrm>
            <a:off x="8290276" y="778076"/>
            <a:ext cx="3302507" cy="707886"/>
          </a:xfrm>
          <a:prstGeom prst="rect">
            <a:avLst/>
          </a:prstGeom>
          <a:noFill/>
        </p:spPr>
        <p:txBody>
          <a:bodyPr wrap="square" rtlCol="0">
            <a:spAutoFit/>
          </a:bodyPr>
          <a:lstStyle/>
          <a:p>
            <a:pPr algn="ctr"/>
            <a:r>
              <a:rPr lang="en-US" altLang="zh-CN" sz="2000" b="1" dirty="0">
                <a:latin typeface="Helvetica" panose="020B0604020202020204" pitchFamily="34" charset="0"/>
                <a:cs typeface="Helvetica" panose="020B0604020202020204" pitchFamily="34" charset="0"/>
              </a:rPr>
              <a:t>Performance on different </a:t>
            </a:r>
          </a:p>
          <a:p>
            <a:pPr algn="ctr"/>
            <a:r>
              <a:rPr lang="en-US" altLang="zh-CN" sz="2000" b="1" dirty="0">
                <a:latin typeface="Helvetica" panose="020B0604020202020204" pitchFamily="34" charset="0"/>
                <a:cs typeface="Helvetica" panose="020B0604020202020204" pitchFamily="34" charset="0"/>
              </a:rPr>
              <a:t>smartphones</a:t>
            </a:r>
            <a:r>
              <a:rPr lang="zh-CN" altLang="en-US" sz="2000" b="1" dirty="0">
                <a:latin typeface="Helvetica" panose="020B0604020202020204" pitchFamily="34" charset="0"/>
                <a:cs typeface="Helvetica" panose="020B0604020202020204" pitchFamily="34" charset="0"/>
              </a:rPr>
              <a:t>：</a:t>
            </a:r>
          </a:p>
        </p:txBody>
      </p:sp>
      <p:sp>
        <p:nvSpPr>
          <p:cNvPr id="15" name="文本框 14">
            <a:extLst>
              <a:ext uri="{FF2B5EF4-FFF2-40B4-BE49-F238E27FC236}">
                <a16:creationId xmlns:a16="http://schemas.microsoft.com/office/drawing/2014/main" id="{3222CA68-69FC-4834-A698-967BF0752668}"/>
              </a:ext>
            </a:extLst>
          </p:cNvPr>
          <p:cNvSpPr txBox="1"/>
          <p:nvPr/>
        </p:nvSpPr>
        <p:spPr>
          <a:xfrm>
            <a:off x="7827008" y="2688156"/>
            <a:ext cx="4229043" cy="400110"/>
          </a:xfrm>
          <a:prstGeom prst="rect">
            <a:avLst/>
          </a:prstGeom>
          <a:noFill/>
        </p:spPr>
        <p:txBody>
          <a:bodyPr wrap="none" rtlCol="0">
            <a:spAutoFit/>
          </a:bodyPr>
          <a:lstStyle/>
          <a:p>
            <a:r>
              <a:rPr lang="en-US" altLang="zh-CN" sz="2000" b="1" dirty="0">
                <a:latin typeface="Helvetica" panose="020B0604020202020204" pitchFamily="34" charset="0"/>
                <a:cs typeface="Helvetica" panose="020B0604020202020204" pitchFamily="34" charset="0"/>
              </a:rPr>
              <a:t>Against different environments</a:t>
            </a:r>
            <a:r>
              <a:rPr lang="zh-CN" altLang="en-US" sz="2000" b="1" dirty="0">
                <a:latin typeface="Helvetica" panose="020B0604020202020204" pitchFamily="34" charset="0"/>
                <a:cs typeface="Helvetica" panose="020B0604020202020204" pitchFamily="34" charset="0"/>
              </a:rPr>
              <a:t>：</a:t>
            </a:r>
          </a:p>
        </p:txBody>
      </p:sp>
      <p:sp>
        <p:nvSpPr>
          <p:cNvPr id="16" name="文本框 15">
            <a:extLst>
              <a:ext uri="{FF2B5EF4-FFF2-40B4-BE49-F238E27FC236}">
                <a16:creationId xmlns:a16="http://schemas.microsoft.com/office/drawing/2014/main" id="{F148AF7B-7E98-4962-82FC-A81462A4B67B}"/>
              </a:ext>
            </a:extLst>
          </p:cNvPr>
          <p:cNvSpPr txBox="1"/>
          <p:nvPr/>
        </p:nvSpPr>
        <p:spPr>
          <a:xfrm>
            <a:off x="7607396" y="5106236"/>
            <a:ext cx="4668266" cy="400110"/>
          </a:xfrm>
          <a:prstGeom prst="rect">
            <a:avLst/>
          </a:prstGeom>
          <a:noFill/>
        </p:spPr>
        <p:txBody>
          <a:bodyPr wrap="none" rtlCol="0">
            <a:spAutoFit/>
          </a:bodyPr>
          <a:lstStyle/>
          <a:p>
            <a:r>
              <a:rPr lang="en-US" altLang="zh-CN" sz="2000" b="1" dirty="0">
                <a:latin typeface="Helvetica" panose="020B0604020202020204" pitchFamily="34" charset="0"/>
                <a:cs typeface="Helvetica" panose="020B0604020202020204" pitchFamily="34" charset="0"/>
              </a:rPr>
              <a:t>Smartphone settings (e.g., battery)</a:t>
            </a:r>
            <a:r>
              <a:rPr lang="zh-CN" altLang="en-US" sz="2000" b="1" dirty="0">
                <a:latin typeface="Helvetica" panose="020B0604020202020204" pitchFamily="34" charset="0"/>
                <a:cs typeface="Helvetica" panose="020B0604020202020204" pitchFamily="34" charset="0"/>
              </a:rPr>
              <a:t>：</a:t>
            </a:r>
          </a:p>
        </p:txBody>
      </p:sp>
      <p:grpSp>
        <p:nvGrpSpPr>
          <p:cNvPr id="17" name="组合 16">
            <a:extLst>
              <a:ext uri="{FF2B5EF4-FFF2-40B4-BE49-F238E27FC236}">
                <a16:creationId xmlns:a16="http://schemas.microsoft.com/office/drawing/2014/main" id="{D2F6FF24-5A43-45F9-9D11-611B28E224C3}"/>
              </a:ext>
            </a:extLst>
          </p:cNvPr>
          <p:cNvGrpSpPr/>
          <p:nvPr/>
        </p:nvGrpSpPr>
        <p:grpSpPr>
          <a:xfrm>
            <a:off x="1296226" y="3482566"/>
            <a:ext cx="10048250" cy="882869"/>
            <a:chOff x="966952" y="3468414"/>
            <a:chExt cx="9896710" cy="882869"/>
          </a:xfrm>
        </p:grpSpPr>
        <p:sp>
          <p:nvSpPr>
            <p:cNvPr id="18" name="矩形: 圆角 17">
              <a:extLst>
                <a:ext uri="{FF2B5EF4-FFF2-40B4-BE49-F238E27FC236}">
                  <a16:creationId xmlns:a16="http://schemas.microsoft.com/office/drawing/2014/main" id="{33E035E3-3BB2-46F6-BA34-E17E4A102A50}"/>
                </a:ext>
              </a:extLst>
            </p:cNvPr>
            <p:cNvSpPr/>
            <p:nvPr/>
          </p:nvSpPr>
          <p:spPr>
            <a:xfrm>
              <a:off x="966952" y="3468414"/>
              <a:ext cx="9896710" cy="882869"/>
            </a:xfrm>
            <a:prstGeom prst="roundRect">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821531" rtl="0" fontAlgn="auto" latinLnBrk="0" hangingPunct="0">
                <a:lnSpc>
                  <a:spcPct val="100000"/>
                </a:lnSpc>
                <a:spcBef>
                  <a:spcPts val="4200"/>
                </a:spcBef>
                <a:spcAft>
                  <a:spcPts val="0"/>
                </a:spcAft>
                <a:buClrTx/>
                <a:buSzTx/>
                <a:buFontTx/>
                <a:buNone/>
                <a:tabLst/>
              </a:pPr>
              <a:endParaRPr kumimoji="0" lang="zh-CN" altLang="en-US" sz="3300" b="0" i="0" u="none" strike="noStrike" cap="none" spc="0" normalizeH="0" baseline="0">
                <a:ln>
                  <a:noFill/>
                </a:ln>
                <a:solidFill>
                  <a:srgbClr val="4B4B4B"/>
                </a:solidFill>
                <a:effectLst/>
                <a:uFillTx/>
                <a:latin typeface="+mn-lt"/>
                <a:ea typeface="+mn-ea"/>
                <a:cs typeface="+mn-cs"/>
                <a:sym typeface="Avenir Next"/>
              </a:endParaRPr>
            </a:p>
          </p:txBody>
        </p:sp>
        <p:sp>
          <p:nvSpPr>
            <p:cNvPr id="19" name="文本框 18">
              <a:extLst>
                <a:ext uri="{FF2B5EF4-FFF2-40B4-BE49-F238E27FC236}">
                  <a16:creationId xmlns:a16="http://schemas.microsoft.com/office/drawing/2014/main" id="{CB541654-6C9C-4D20-A0D8-4CA002091BB5}"/>
                </a:ext>
              </a:extLst>
            </p:cNvPr>
            <p:cNvSpPr txBox="1"/>
            <p:nvPr/>
          </p:nvSpPr>
          <p:spPr>
            <a:xfrm>
              <a:off x="1030012" y="3635844"/>
              <a:ext cx="9763602"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zh-CN" sz="2800" b="1" dirty="0">
                  <a:solidFill>
                    <a:schemeClr val="bg1"/>
                  </a:solidFill>
                  <a:latin typeface="Calibri" panose="020F0502020204030204" pitchFamily="34" charset="0"/>
                  <a:cs typeface="Calibri" panose="020F0502020204030204" pitchFamily="34" charset="0"/>
                </a:rPr>
                <a:t>For more detailed evaluation results, please read our paper </a:t>
              </a:r>
              <a:r>
                <a:rPr lang="en-US" altLang="zh-CN" sz="2800" b="1" dirty="0">
                  <a:solidFill>
                    <a:schemeClr val="bg1"/>
                  </a:solidFill>
                  <a:latin typeface="Calibri" panose="020F0502020204030204" pitchFamily="34" charset="0"/>
                  <a:cs typeface="Calibri" panose="020F0502020204030204" pitchFamily="34" charset="0"/>
                  <a:sym typeface="Wingdings" panose="05000000000000000000" pitchFamily="2" charset="2"/>
                </a:rPr>
                <a:t></a:t>
              </a:r>
              <a:endParaRPr lang="en-US" altLang="zh-CN" sz="2800" b="1" dirty="0">
                <a:solidFill>
                  <a:schemeClr val="bg1"/>
                </a:solidFill>
                <a:latin typeface="Calibri" panose="020F0502020204030204" pitchFamily="34" charset="0"/>
                <a:cs typeface="Calibri" panose="020F0502020204030204" pitchFamily="34" charset="0"/>
              </a:endParaRPr>
            </a:p>
          </p:txBody>
        </p:sp>
      </p:grpSp>
    </p:spTree>
    <p:custDataLst>
      <p:tags r:id="rId1"/>
    </p:custDataLst>
    <p:extLst>
      <p:ext uri="{BB962C8B-B14F-4D97-AF65-F5344CB8AC3E}">
        <p14:creationId xmlns:p14="http://schemas.microsoft.com/office/powerpoint/2010/main" val="2027358001"/>
      </p:ext>
    </p:extLst>
  </p:cSld>
  <p:clrMapOvr>
    <a:masterClrMapping/>
  </p:clrMapOvr>
  <mc:AlternateContent xmlns:mc="http://schemas.openxmlformats.org/markup-compatibility/2006" xmlns:p14="http://schemas.microsoft.com/office/powerpoint/2010/main">
    <mc:Choice Requires="p14">
      <p:transition spd="slow" p14:dur="2000" advTm="50769"/>
    </mc:Choice>
    <mc:Fallback xmlns="">
      <p:transition spd="slow" advTm="507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EF373E-E1B6-EA49-8263-BC5DA222A673}"/>
              </a:ext>
            </a:extLst>
          </p:cNvPr>
          <p:cNvSpPr txBox="1">
            <a:spLocks/>
          </p:cNvSpPr>
          <p:nvPr/>
        </p:nvSpPr>
        <p:spPr>
          <a:xfrm>
            <a:off x="1333218" y="1267951"/>
            <a:ext cx="9350022" cy="3974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Background and Motivation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Related Works and Limitations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Preliminary Analysis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System Design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Evaluation</a:t>
            </a:r>
          </a:p>
          <a:p>
            <a:pPr marL="0" indent="0">
              <a:buNone/>
            </a:pPr>
            <a:r>
              <a:rPr lang="en-US" altLang="zh-CN" sz="3600" b="1" dirty="0">
                <a:latin typeface="Calibri" panose="020F0502020204030204" pitchFamily="34" charset="0"/>
                <a:cs typeface="Calibri" panose="020F0502020204030204" pitchFamily="34" charset="0"/>
              </a:rPr>
              <a:t>Conclusion</a:t>
            </a:r>
          </a:p>
          <a:p>
            <a:pPr marL="0" indent="0">
              <a:buNone/>
            </a:pPr>
            <a:endParaRPr lang="en-US" altLang="zh-CN" sz="3600" b="1" dirty="0"/>
          </a:p>
        </p:txBody>
      </p:sp>
      <p:sp>
        <p:nvSpPr>
          <p:cNvPr id="5" name="Rectangle 4">
            <a:extLst>
              <a:ext uri="{FF2B5EF4-FFF2-40B4-BE49-F238E27FC236}">
                <a16:creationId xmlns:a16="http://schemas.microsoft.com/office/drawing/2014/main" id="{03F863FE-6E63-D244-B493-92AB0FCE5AA6}"/>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lnSpc>
                <a:spcPct val="100000"/>
              </a:lnSpc>
              <a:spcBef>
                <a:spcPts val="0"/>
              </a:spcBef>
            </a:pPr>
            <a:r>
              <a:rPr lang="en-US" sz="4400" b="1" dirty="0">
                <a:solidFill>
                  <a:schemeClr val="bg1">
                    <a:lumMod val="95000"/>
                  </a:schemeClr>
                </a:solidFill>
                <a:latin typeface="Calibri" panose="020F0502020204030204" pitchFamily="34" charset="0"/>
                <a:cs typeface="Calibri" panose="020F0502020204030204" pitchFamily="34" charset="0"/>
              </a:rPr>
              <a:t>Outline</a:t>
            </a:r>
          </a:p>
        </p:txBody>
      </p:sp>
    </p:spTree>
    <p:extLst>
      <p:ext uri="{BB962C8B-B14F-4D97-AF65-F5344CB8AC3E}">
        <p14:creationId xmlns:p14="http://schemas.microsoft.com/office/powerpoint/2010/main" val="1574107816"/>
      </p:ext>
    </p:extLst>
  </p:cSld>
  <p:clrMapOvr>
    <a:masterClrMapping/>
  </p:clrMapOvr>
  <mc:AlternateContent xmlns:mc="http://schemas.openxmlformats.org/markup-compatibility/2006" xmlns:p14="http://schemas.microsoft.com/office/powerpoint/2010/main">
    <mc:Choice Requires="p14">
      <p:transition spd="slow" p14:dur="2000" advTm="1537"/>
    </mc:Choice>
    <mc:Fallback xmlns="">
      <p:transition spd="slow" advTm="153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C74639-CE67-3E4A-8383-D9C10E8ACD7F}"/>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lumMod val="95000"/>
                  </a:srgbClr>
                </a:solidFill>
                <a:effectLst/>
                <a:uLnTx/>
                <a:uFillTx/>
                <a:latin typeface="Avenir Next"/>
                <a:sym typeface="Avenir Next"/>
              </a:rPr>
              <a:t>Conclusion</a:t>
            </a:r>
          </a:p>
        </p:txBody>
      </p:sp>
      <p:sp>
        <p:nvSpPr>
          <p:cNvPr id="5" name="Rounded Rectangle 4">
            <a:extLst>
              <a:ext uri="{FF2B5EF4-FFF2-40B4-BE49-F238E27FC236}">
                <a16:creationId xmlns:a16="http://schemas.microsoft.com/office/drawing/2014/main" id="{E55D4AD1-0A9F-EB4D-8B96-F9ACB5C00386}"/>
              </a:ext>
            </a:extLst>
          </p:cNvPr>
          <p:cNvSpPr/>
          <p:nvPr/>
        </p:nvSpPr>
        <p:spPr>
          <a:xfrm>
            <a:off x="381387" y="920196"/>
            <a:ext cx="11250592" cy="1336867"/>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571500" marR="0" lvl="0" indent="-571500" defTabSz="821531" rtl="0" eaLnBrk="1" fontAlgn="auto" latinLnBrk="0" hangingPunct="0">
              <a:lnSpc>
                <a:spcPct val="100000"/>
              </a:lnSpc>
              <a:spcBef>
                <a:spcPts val="0"/>
              </a:spcBef>
              <a:spcAft>
                <a:spcPts val="0"/>
              </a:spcAft>
              <a:buClrTx/>
              <a:buSzTx/>
              <a:buFont typeface="Wingdings" panose="05000000000000000000" pitchFamily="2" charset="2"/>
              <a:buChar char="n"/>
              <a:tabLst/>
              <a:defRPr/>
            </a:pPr>
            <a:r>
              <a:rPr kumimoji="0" lang="en-US" sz="3600" b="1" i="0" u="none" strike="noStrike" kern="0" cap="none" spc="0" normalizeH="0" baseline="0" noProof="0" dirty="0" err="1">
                <a:ln>
                  <a:noFill/>
                </a:ln>
                <a:solidFill>
                  <a:srgbClr val="FFFFFF"/>
                </a:solidFill>
                <a:effectLst/>
                <a:uLnTx/>
                <a:uFillTx/>
                <a:latin typeface="Avenir Next"/>
                <a:sym typeface="Avenir Next"/>
              </a:rPr>
              <a:t>MagThief</a:t>
            </a:r>
            <a:r>
              <a:rPr kumimoji="0" lang="en-US" sz="3600" b="0" i="0" u="none" strike="noStrike" kern="0" cap="none" spc="0" normalizeH="0" baseline="0" noProof="0" dirty="0">
                <a:ln>
                  <a:noFill/>
                </a:ln>
                <a:solidFill>
                  <a:srgbClr val="FFFFFF"/>
                </a:solidFill>
                <a:effectLst/>
                <a:uLnTx/>
                <a:uFillTx/>
                <a:latin typeface="Avenir Next"/>
                <a:sym typeface="Avenir Next"/>
              </a:rPr>
              <a:t> can </a:t>
            </a:r>
            <a:r>
              <a:rPr kumimoji="0" lang="en-US" altLang="zh-CN" sz="3600" b="0" i="0" u="none" strike="noStrike" kern="0" cap="none" spc="0" normalizeH="0" baseline="0" noProof="0" dirty="0">
                <a:ln>
                  <a:noFill/>
                </a:ln>
                <a:solidFill>
                  <a:srgbClr val="FFFFFF"/>
                </a:solidFill>
                <a:effectLst/>
                <a:uLnTx/>
                <a:uFillTx/>
                <a:latin typeface="Avenir Next"/>
                <a:sym typeface="Avenir Next"/>
              </a:rPr>
              <a:t>steal</a:t>
            </a:r>
            <a:r>
              <a:rPr kumimoji="0" lang="en-US" sz="3600" b="0" i="0" u="none" strike="noStrike" kern="0" cap="none" spc="0" normalizeH="0" baseline="0" noProof="0" dirty="0">
                <a:ln>
                  <a:noFill/>
                </a:ln>
                <a:solidFill>
                  <a:srgbClr val="FFFFFF"/>
                </a:solidFill>
                <a:effectLst/>
                <a:uLnTx/>
                <a:uFillTx/>
                <a:latin typeface="Avenir Next"/>
                <a:sym typeface="Avenir Next"/>
              </a:rPr>
              <a:t> fine-grained sensitive app usage info  with the built-in magnetometer readings:</a:t>
            </a:r>
          </a:p>
        </p:txBody>
      </p:sp>
      <p:sp>
        <p:nvSpPr>
          <p:cNvPr id="10" name="Rounded Rectangle 5">
            <a:extLst>
              <a:ext uri="{FF2B5EF4-FFF2-40B4-BE49-F238E27FC236}">
                <a16:creationId xmlns:a16="http://schemas.microsoft.com/office/drawing/2014/main" id="{144D6A33-0F47-4394-A023-79CA49689D34}"/>
              </a:ext>
            </a:extLst>
          </p:cNvPr>
          <p:cNvSpPr/>
          <p:nvPr/>
        </p:nvSpPr>
        <p:spPr>
          <a:xfrm>
            <a:off x="863801" y="2476128"/>
            <a:ext cx="10151695" cy="1852804"/>
          </a:xfrm>
          <a:prstGeom prst="round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457200" marR="0" lvl="0" indent="-457200" algn="l" defTabSz="821531" rtl="0" eaLnBrk="1" fontAlgn="auto" latinLnBrk="0" hangingPunct="0">
              <a:lnSpc>
                <a:spcPct val="100000"/>
              </a:lnSpc>
              <a:spcBef>
                <a:spcPts val="0"/>
              </a:spcBef>
              <a:spcAft>
                <a:spcPts val="0"/>
              </a:spcAft>
              <a:buClrTx/>
              <a:buSzTx/>
              <a:buFont typeface="Wingdings" panose="05000000000000000000" pitchFamily="2" charset="2"/>
              <a:buChar char="ü"/>
              <a:tabLst/>
              <a:defRPr/>
            </a:pPr>
            <a:r>
              <a:rPr kumimoji="0" lang="en-US" altLang="zh-CN" sz="3200" b="0" i="0" u="none" strike="noStrike" kern="0" cap="none" spc="0" normalizeH="0" baseline="0" noProof="0" dirty="0">
                <a:ln>
                  <a:noFill/>
                </a:ln>
                <a:solidFill>
                  <a:srgbClr val="4B4B4B"/>
                </a:solidFill>
                <a:effectLst/>
                <a:uLnTx/>
                <a:uFillTx/>
                <a:latin typeface="Avenir Next"/>
                <a:sym typeface="Avenir Next"/>
              </a:rPr>
              <a:t>We developed a Deep Region CNN (DRCNN) to facilitate the </a:t>
            </a:r>
            <a:r>
              <a:rPr kumimoji="0" lang="en-US" altLang="zh-CN" sz="3200" b="1" i="1" u="sng" strike="noStrike" kern="0" cap="none" spc="0" normalizeH="0" baseline="0" noProof="0" dirty="0">
                <a:ln>
                  <a:noFill/>
                </a:ln>
                <a:solidFill>
                  <a:srgbClr val="4B4B4B"/>
                </a:solidFill>
                <a:effectLst/>
                <a:uLnTx/>
                <a:uFillTx/>
                <a:latin typeface="Avenir Next"/>
                <a:sym typeface="Avenir Next"/>
              </a:rPr>
              <a:t>multi-target</a:t>
            </a:r>
            <a:r>
              <a:rPr kumimoji="0" lang="en-US" altLang="zh-CN" sz="3200" b="0" i="0" u="none" strike="noStrike" kern="0" cap="none" spc="0" normalizeH="0" baseline="0" noProof="0" dirty="0">
                <a:ln>
                  <a:noFill/>
                </a:ln>
                <a:solidFill>
                  <a:srgbClr val="4B4B4B"/>
                </a:solidFill>
                <a:effectLst/>
                <a:uLnTx/>
                <a:uFillTx/>
                <a:latin typeface="Avenir Next"/>
                <a:sym typeface="Avenir Next"/>
              </a:rPr>
              <a:t> and </a:t>
            </a:r>
            <a:r>
              <a:rPr kumimoji="0" lang="en-US" altLang="zh-CN" sz="3200" b="1" i="1" u="sng" strike="noStrike" kern="0" cap="none" spc="0" normalizeH="0" baseline="0" noProof="0" dirty="0">
                <a:ln>
                  <a:noFill/>
                </a:ln>
                <a:solidFill>
                  <a:srgbClr val="4B4B4B"/>
                </a:solidFill>
                <a:effectLst/>
                <a:uLnTx/>
                <a:uFillTx/>
                <a:latin typeface="Avenir Next"/>
                <a:sym typeface="Avenir Next"/>
              </a:rPr>
              <a:t>multi-label</a:t>
            </a:r>
            <a:r>
              <a:rPr kumimoji="0" lang="en-US" altLang="zh-CN" sz="3200" b="0" i="0" u="none" strike="noStrike" kern="0" cap="none" spc="0" normalizeH="0" baseline="0" noProof="0" dirty="0">
                <a:ln>
                  <a:noFill/>
                </a:ln>
                <a:solidFill>
                  <a:srgbClr val="4B4B4B"/>
                </a:solidFill>
                <a:effectLst/>
                <a:uLnTx/>
                <a:uFillTx/>
                <a:latin typeface="Avenir Next"/>
                <a:sym typeface="Avenir Next"/>
              </a:rPr>
              <a:t> classification of multiple running </a:t>
            </a:r>
            <a:r>
              <a:rPr kumimoji="0" lang="en-US" altLang="zh-CN" sz="3200" b="1" i="0" u="none" strike="noStrike" kern="0" cap="none" spc="0" normalizeH="0" baseline="0" noProof="0" dirty="0">
                <a:ln>
                  <a:noFill/>
                </a:ln>
                <a:solidFill>
                  <a:srgbClr val="4B4B4B"/>
                </a:solidFill>
                <a:effectLst/>
                <a:uLnTx/>
                <a:uFillTx/>
                <a:latin typeface="Avenir Next"/>
                <a:sym typeface="Avenir Next"/>
              </a:rPr>
              <a:t>apps</a:t>
            </a:r>
            <a:r>
              <a:rPr kumimoji="0" lang="en-US" altLang="zh-CN" sz="3200" b="0" i="0" u="none" strike="noStrike" kern="0" cap="none" spc="0" normalizeH="0" baseline="0" noProof="0" dirty="0">
                <a:ln>
                  <a:noFill/>
                </a:ln>
                <a:solidFill>
                  <a:srgbClr val="4B4B4B"/>
                </a:solidFill>
                <a:effectLst/>
                <a:uLnTx/>
                <a:uFillTx/>
                <a:latin typeface="Avenir Next"/>
                <a:sym typeface="Avenir Next"/>
              </a:rPr>
              <a:t> as well as corresponding </a:t>
            </a:r>
            <a:r>
              <a:rPr kumimoji="0" lang="en-US" altLang="zh-CN" sz="3200" b="1" i="0" u="none" strike="noStrike" kern="0" cap="none" spc="0" normalizeH="0" baseline="0" noProof="0" dirty="0">
                <a:ln>
                  <a:noFill/>
                </a:ln>
                <a:solidFill>
                  <a:srgbClr val="4B4B4B"/>
                </a:solidFill>
                <a:effectLst/>
                <a:uLnTx/>
                <a:uFillTx/>
                <a:latin typeface="Avenir Next"/>
                <a:sym typeface="Avenir Next"/>
              </a:rPr>
              <a:t>in-app services</a:t>
            </a:r>
            <a:r>
              <a:rPr kumimoji="0" lang="en-US" altLang="zh-CN" sz="3200" b="0" i="0" u="none" strike="noStrike" kern="0" cap="none" spc="0" normalizeH="0" baseline="0" noProof="0" dirty="0">
                <a:ln>
                  <a:noFill/>
                </a:ln>
                <a:solidFill>
                  <a:srgbClr val="4B4B4B"/>
                </a:solidFill>
                <a:effectLst/>
                <a:uLnTx/>
                <a:uFillTx/>
                <a:latin typeface="Avenir Next"/>
                <a:sym typeface="Avenir Next"/>
              </a:rPr>
              <a:t>.</a:t>
            </a:r>
            <a:endParaRPr kumimoji="0" lang="en-US" sz="3200" b="0" i="0" u="none" strike="noStrike" kern="0" cap="none" spc="0" normalizeH="0" baseline="0" noProof="0" dirty="0">
              <a:ln>
                <a:noFill/>
              </a:ln>
              <a:solidFill>
                <a:srgbClr val="4B4B4B"/>
              </a:solidFill>
              <a:effectLst/>
              <a:uLnTx/>
              <a:uFillTx/>
              <a:latin typeface="Avenir Next"/>
              <a:sym typeface="Avenir Next"/>
            </a:endParaRPr>
          </a:p>
        </p:txBody>
      </p:sp>
      <p:sp>
        <p:nvSpPr>
          <p:cNvPr id="7" name="Rounded Rectangle 5">
            <a:extLst>
              <a:ext uri="{FF2B5EF4-FFF2-40B4-BE49-F238E27FC236}">
                <a16:creationId xmlns:a16="http://schemas.microsoft.com/office/drawing/2014/main" id="{C85DAEEA-CCE8-42A8-BEF6-A1D23318551D}"/>
              </a:ext>
            </a:extLst>
          </p:cNvPr>
          <p:cNvSpPr/>
          <p:nvPr/>
        </p:nvSpPr>
        <p:spPr>
          <a:xfrm>
            <a:off x="877305" y="4584650"/>
            <a:ext cx="10151695" cy="2192070"/>
          </a:xfrm>
          <a:prstGeom prst="round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457200" marR="0" lvl="0" indent="-457200" algn="l" defTabSz="821531" rtl="0" eaLnBrk="1" fontAlgn="auto" latinLnBrk="0" hangingPunct="0">
              <a:lnSpc>
                <a:spcPct val="100000"/>
              </a:lnSpc>
              <a:spcBef>
                <a:spcPts val="0"/>
              </a:spcBef>
              <a:spcAft>
                <a:spcPts val="0"/>
              </a:spcAft>
              <a:buClrTx/>
              <a:buSzTx/>
              <a:buFont typeface="Wingdings" panose="05000000000000000000" pitchFamily="2" charset="2"/>
              <a:buChar char="ü"/>
              <a:tabLst/>
              <a:defRPr/>
            </a:pPr>
            <a:r>
              <a:rPr kumimoji="0" lang="en-US" altLang="zh-CN" sz="3200" b="0" i="0" u="none" strike="noStrike" kern="0" cap="none" spc="0" normalizeH="0" baseline="0" noProof="0" dirty="0">
                <a:ln>
                  <a:noFill/>
                </a:ln>
                <a:solidFill>
                  <a:srgbClr val="4B4B4B"/>
                </a:solidFill>
                <a:effectLst/>
                <a:uLnTx/>
                <a:uFillTx/>
                <a:latin typeface="Avenir Next"/>
                <a:sym typeface="Avenir Next"/>
              </a:rPr>
              <a:t>Extensive experiments demonstrated the efficacy of the </a:t>
            </a:r>
            <a:r>
              <a:rPr kumimoji="0" lang="en-US" altLang="zh-CN" sz="3200" b="0" i="0" u="none" strike="noStrike" kern="0" cap="none" spc="0" normalizeH="0" baseline="0" noProof="0" dirty="0" err="1">
                <a:ln>
                  <a:noFill/>
                </a:ln>
                <a:solidFill>
                  <a:srgbClr val="4B4B4B"/>
                </a:solidFill>
                <a:effectLst/>
                <a:uLnTx/>
                <a:uFillTx/>
                <a:latin typeface="Avenir Next"/>
                <a:sym typeface="Avenir Next"/>
              </a:rPr>
              <a:t>MagThief</a:t>
            </a:r>
            <a:r>
              <a:rPr kumimoji="0" lang="en-US" altLang="zh-CN" sz="3200" b="0" i="0" u="none" strike="noStrike" kern="0" cap="none" spc="0" normalizeH="0" baseline="0" noProof="0" dirty="0">
                <a:ln>
                  <a:noFill/>
                </a:ln>
                <a:solidFill>
                  <a:srgbClr val="4B4B4B"/>
                </a:solidFill>
                <a:effectLst/>
                <a:uLnTx/>
                <a:uFillTx/>
                <a:latin typeface="Avenir Next"/>
                <a:sym typeface="Avenir Next"/>
              </a:rPr>
              <a:t>, and it achieves high average macro F1 scores of 0</a:t>
            </a:r>
            <a:r>
              <a:rPr lang="en-US" altLang="zh-CN" sz="3200" kern="0" dirty="0">
                <a:solidFill>
                  <a:srgbClr val="4B4B4B"/>
                </a:solidFill>
                <a:latin typeface="Avenir Next"/>
                <a:sym typeface="Avenir Next"/>
              </a:rPr>
              <a:t>.</a:t>
            </a:r>
            <a:r>
              <a:rPr kumimoji="0" lang="en-US" altLang="zh-CN" sz="3200" b="0" i="0" u="none" strike="noStrike" kern="0" cap="none" spc="0" normalizeH="0" baseline="0" noProof="0" dirty="0">
                <a:ln>
                  <a:noFill/>
                </a:ln>
                <a:solidFill>
                  <a:srgbClr val="4B4B4B"/>
                </a:solidFill>
                <a:effectLst/>
                <a:uLnTx/>
                <a:uFillTx/>
                <a:latin typeface="Avenir Next"/>
                <a:sym typeface="Avenir Next"/>
              </a:rPr>
              <a:t>87/0.95 when identifying multiple apps/in-app services respectively.</a:t>
            </a:r>
            <a:endParaRPr kumimoji="0" lang="en-US" sz="3200" b="0" i="0" u="none" strike="noStrike" kern="0" cap="none" spc="0" normalizeH="0" baseline="0" noProof="0" dirty="0">
              <a:ln>
                <a:noFill/>
              </a:ln>
              <a:solidFill>
                <a:srgbClr val="4B4B4B"/>
              </a:solidFill>
              <a:effectLst/>
              <a:uLnTx/>
              <a:uFillTx/>
              <a:latin typeface="Avenir Next"/>
              <a:sym typeface="Avenir Next"/>
            </a:endParaRPr>
          </a:p>
        </p:txBody>
      </p:sp>
    </p:spTree>
    <p:extLst>
      <p:ext uri="{BB962C8B-B14F-4D97-AF65-F5344CB8AC3E}">
        <p14:creationId xmlns:p14="http://schemas.microsoft.com/office/powerpoint/2010/main" val="1066217736"/>
      </p:ext>
    </p:extLst>
  </p:cSld>
  <p:clrMapOvr>
    <a:masterClrMapping/>
  </p:clrMapOvr>
  <p:transition spd="med" advTm="3875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EBEF51-BFD3-4FDE-8531-AC8C61B0345E}"/>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FFFFFF">
                    <a:lumMod val="95000"/>
                  </a:srgbClr>
                </a:solidFill>
                <a:effectLst/>
                <a:uLnTx/>
                <a:uFillTx/>
                <a:latin typeface="Avenir Next"/>
                <a:sym typeface="Avenir Next"/>
              </a:rPr>
              <a:t>Questions</a:t>
            </a:r>
            <a:endParaRPr kumimoji="0" lang="en-US" sz="4400" b="1" i="0" u="none" strike="noStrike" kern="0" cap="none" spc="0" normalizeH="0" baseline="0" noProof="0" dirty="0">
              <a:ln>
                <a:noFill/>
              </a:ln>
              <a:solidFill>
                <a:srgbClr val="FFFFFF">
                  <a:lumMod val="95000"/>
                </a:srgbClr>
              </a:solidFill>
              <a:effectLst/>
              <a:uLnTx/>
              <a:uFillTx/>
              <a:latin typeface="Avenir Next"/>
              <a:sym typeface="Avenir Next"/>
            </a:endParaRPr>
          </a:p>
        </p:txBody>
      </p:sp>
      <p:sp>
        <p:nvSpPr>
          <p:cNvPr id="5" name="Rounded Rectangle 4">
            <a:extLst>
              <a:ext uri="{FF2B5EF4-FFF2-40B4-BE49-F238E27FC236}">
                <a16:creationId xmlns:a16="http://schemas.microsoft.com/office/drawing/2014/main" id="{AAA6C894-6EED-45AC-A101-E4B612D5FAAF}"/>
              </a:ext>
            </a:extLst>
          </p:cNvPr>
          <p:cNvSpPr/>
          <p:nvPr/>
        </p:nvSpPr>
        <p:spPr>
          <a:xfrm>
            <a:off x="189476" y="807307"/>
            <a:ext cx="11776746" cy="1473048"/>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571500" marR="0" lvl="0" indent="-571500" defTabSz="821531" rtl="0" eaLnBrk="1" fontAlgn="auto" latinLnBrk="0" hangingPunct="0">
              <a:lnSpc>
                <a:spcPct val="100000"/>
              </a:lnSpc>
              <a:spcBef>
                <a:spcPts val="0"/>
              </a:spcBef>
              <a:spcAft>
                <a:spcPts val="0"/>
              </a:spcAft>
              <a:buClrTx/>
              <a:buSzTx/>
              <a:buFont typeface="Wingdings" panose="05000000000000000000" pitchFamily="2" charset="2"/>
              <a:buChar char="p"/>
              <a:tabLst/>
              <a:defRPr/>
            </a:pPr>
            <a:r>
              <a:rPr kumimoji="0" lang="en-US" sz="2800" b="1" i="0" u="none" strike="noStrike" kern="0" cap="none" spc="0" normalizeH="0" baseline="0" noProof="0" dirty="0">
                <a:ln>
                  <a:noFill/>
                </a:ln>
                <a:solidFill>
                  <a:srgbClr val="FFFFFF"/>
                </a:solidFill>
                <a:effectLst/>
                <a:uLnTx/>
                <a:uFillTx/>
                <a:latin typeface="Avenir Next"/>
                <a:sym typeface="Avenir Next"/>
              </a:rPr>
              <a:t>Q1: The deep learning model you proposed in your paper need to be trained for </a:t>
            </a:r>
            <a:r>
              <a:rPr kumimoji="0" lang="en-US" sz="2800" b="1" i="0" u="none" strike="noStrike" kern="0" cap="none" spc="0" normalizeH="0" baseline="0" noProof="0">
                <a:ln>
                  <a:noFill/>
                </a:ln>
                <a:solidFill>
                  <a:srgbClr val="FFFFFF"/>
                </a:solidFill>
                <a:effectLst/>
                <a:uLnTx/>
                <a:uFillTx/>
                <a:latin typeface="Avenir Next"/>
                <a:sym typeface="Avenir Next"/>
              </a:rPr>
              <a:t>each unseen </a:t>
            </a:r>
            <a:r>
              <a:rPr kumimoji="0" lang="en-US" sz="2800" b="1" i="0" u="none" strike="noStrike" kern="0" cap="none" spc="0" normalizeH="0" baseline="0" noProof="0" dirty="0">
                <a:ln>
                  <a:noFill/>
                </a:ln>
                <a:solidFill>
                  <a:srgbClr val="FFFFFF"/>
                </a:solidFill>
                <a:effectLst/>
                <a:uLnTx/>
                <a:uFillTx/>
                <a:latin typeface="Avenir Next"/>
                <a:sym typeface="Avenir Next"/>
              </a:rPr>
              <a:t>device? In other words, how about the performance against untrained devices?</a:t>
            </a:r>
            <a:endParaRPr kumimoji="0" lang="en-US" sz="2800" b="0" i="0" u="none" strike="noStrike" kern="0" cap="none" spc="0" normalizeH="0" baseline="0" noProof="0" dirty="0">
              <a:ln>
                <a:noFill/>
              </a:ln>
              <a:solidFill>
                <a:srgbClr val="FFFFFF"/>
              </a:solidFill>
              <a:effectLst/>
              <a:uLnTx/>
              <a:uFillTx/>
              <a:latin typeface="Avenir Next"/>
              <a:sym typeface="Avenir Next"/>
            </a:endParaRPr>
          </a:p>
        </p:txBody>
      </p:sp>
      <p:sp>
        <p:nvSpPr>
          <p:cNvPr id="8" name="文本框 7">
            <a:extLst>
              <a:ext uri="{FF2B5EF4-FFF2-40B4-BE49-F238E27FC236}">
                <a16:creationId xmlns:a16="http://schemas.microsoft.com/office/drawing/2014/main" id="{B3944B88-8A99-4F5F-830E-3C692CD07E53}"/>
              </a:ext>
            </a:extLst>
          </p:cNvPr>
          <p:cNvSpPr txBox="1"/>
          <p:nvPr/>
        </p:nvSpPr>
        <p:spPr>
          <a:xfrm>
            <a:off x="0" y="2389063"/>
            <a:ext cx="12192000" cy="4154984"/>
          </a:xfrm>
          <a:prstGeom prst="rect">
            <a:avLst/>
          </a:prstGeom>
          <a:noFill/>
        </p:spPr>
        <p:txBody>
          <a:bodyPr wrap="square">
            <a:spAutoFit/>
          </a:bodyPr>
          <a:lstStyle/>
          <a:p>
            <a:r>
              <a:rPr lang="en-US" altLang="zh-CN" sz="2400" kern="0" dirty="0">
                <a:latin typeface="Avenir Next"/>
              </a:rPr>
              <a:t>Thanks for your good question. In fact, there are thousands of mobile phones from different manufacturers on the market, some smartphone manufacturers optimize the app starting process, to let users have a better experience, such as pre-loading/pre-launching the app to short the time of cold starting. So identifying the apps with the launching process should consider the differences of EMI patterns from different smartphones.</a:t>
            </a:r>
          </a:p>
          <a:p>
            <a:r>
              <a:rPr lang="en-US" altLang="zh-CN" sz="2400" kern="0" dirty="0">
                <a:latin typeface="Avenir Next"/>
              </a:rPr>
              <a:t>However, our work is to identify the EMI signal generated when using the app.  When different smartphones perform the same tasks in the same app, the codes they execute are always the same. We consider the two mainstream mobile operating systems, Android and iOS. We trained a classification model for Android phones and another classification model for iPhones. And the Operating System Type information is very easy to obtain. In this way, we can deploy our model on unknown devices, with the operating system type of the target device. </a:t>
            </a:r>
            <a:endParaRPr lang="zh-CN" altLang="en-US" sz="2400" kern="0" dirty="0">
              <a:latin typeface="Avenir Next"/>
            </a:endParaRPr>
          </a:p>
        </p:txBody>
      </p:sp>
    </p:spTree>
    <p:extLst>
      <p:ext uri="{BB962C8B-B14F-4D97-AF65-F5344CB8AC3E}">
        <p14:creationId xmlns:p14="http://schemas.microsoft.com/office/powerpoint/2010/main" val="241813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4">
            <a:extLst>
              <a:ext uri="{FF2B5EF4-FFF2-40B4-BE49-F238E27FC236}">
                <a16:creationId xmlns:a16="http://schemas.microsoft.com/office/drawing/2014/main" id="{4631B232-36BC-445B-9A52-B49057798656}"/>
              </a:ext>
            </a:extLst>
          </p:cNvPr>
          <p:cNvSpPr/>
          <p:nvPr/>
        </p:nvSpPr>
        <p:spPr>
          <a:xfrm>
            <a:off x="262853" y="801662"/>
            <a:ext cx="11737235" cy="1336867"/>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571500" marR="0" lvl="0" indent="-571500" defTabSz="821531" rtl="0" eaLnBrk="1" fontAlgn="auto" latinLnBrk="0" hangingPunct="0">
              <a:lnSpc>
                <a:spcPct val="100000"/>
              </a:lnSpc>
              <a:spcBef>
                <a:spcPts val="0"/>
              </a:spcBef>
              <a:spcAft>
                <a:spcPts val="0"/>
              </a:spcAft>
              <a:buClrTx/>
              <a:buSzTx/>
              <a:buFont typeface="Wingdings" panose="05000000000000000000" pitchFamily="2" charset="2"/>
              <a:buChar char="p"/>
              <a:tabLst/>
              <a:defRPr/>
            </a:pPr>
            <a:r>
              <a:rPr kumimoji="0" lang="en-US" sz="2800" b="1" i="0" u="none" strike="noStrike" kern="0" cap="none" spc="0" normalizeH="0" baseline="0" noProof="0" dirty="0">
                <a:ln>
                  <a:noFill/>
                </a:ln>
                <a:solidFill>
                  <a:srgbClr val="FFFFFF"/>
                </a:solidFill>
                <a:effectLst/>
                <a:uLnTx/>
                <a:uFillTx/>
                <a:latin typeface="Avenir Next"/>
                <a:sym typeface="Avenir Next"/>
              </a:rPr>
              <a:t>Q</a:t>
            </a:r>
            <a:r>
              <a:rPr kumimoji="0" lang="en-US" altLang="zh-CN" sz="2800" b="1" i="0" u="none" strike="noStrike" kern="0" cap="none" spc="0" normalizeH="0" baseline="0" noProof="0" dirty="0">
                <a:ln>
                  <a:noFill/>
                </a:ln>
                <a:solidFill>
                  <a:srgbClr val="FFFFFF"/>
                </a:solidFill>
                <a:effectLst/>
                <a:uLnTx/>
                <a:uFillTx/>
                <a:latin typeface="Avenir Next"/>
                <a:sym typeface="Avenir Next"/>
              </a:rPr>
              <a:t>2</a:t>
            </a:r>
            <a:r>
              <a:rPr kumimoji="0" lang="en-US" sz="2800" b="1" i="0" u="none" strike="noStrike" kern="0" cap="none" spc="0" normalizeH="0" baseline="0" noProof="0" dirty="0">
                <a:ln>
                  <a:noFill/>
                </a:ln>
                <a:solidFill>
                  <a:srgbClr val="FFFFFF"/>
                </a:solidFill>
                <a:effectLst/>
                <a:uLnTx/>
                <a:uFillTx/>
                <a:latin typeface="Avenir Next"/>
                <a:sym typeface="Avenir Next"/>
              </a:rPr>
              <a:t>: </a:t>
            </a:r>
            <a:r>
              <a:rPr kumimoji="0" lang="en-US" altLang="zh-CN" sz="2800" b="1" i="0" u="none" strike="noStrike" kern="0" cap="none" spc="0" normalizeH="0" baseline="0" noProof="0" dirty="0">
                <a:ln>
                  <a:noFill/>
                </a:ln>
                <a:solidFill>
                  <a:srgbClr val="FFFFFF"/>
                </a:solidFill>
                <a:effectLst/>
                <a:uLnTx/>
                <a:uFillTx/>
                <a:latin typeface="Avenir Next"/>
                <a:sym typeface="Avenir Next"/>
              </a:rPr>
              <a:t>There are thousands of apps on the market, and your model seems to be able to recognize only a limited number of apps in the training data set. How to identify those apps that are not in the data set?</a:t>
            </a:r>
            <a:endParaRPr kumimoji="0" lang="en-US" sz="2800" b="0" i="0" u="none" strike="noStrike" kern="0" cap="none" spc="0" normalizeH="0" baseline="0" noProof="0" dirty="0">
              <a:ln>
                <a:noFill/>
              </a:ln>
              <a:solidFill>
                <a:srgbClr val="FFFFFF"/>
              </a:solidFill>
              <a:effectLst/>
              <a:uLnTx/>
              <a:uFillTx/>
              <a:latin typeface="Avenir Next"/>
              <a:sym typeface="Avenir Next"/>
            </a:endParaRPr>
          </a:p>
        </p:txBody>
      </p:sp>
      <p:sp>
        <p:nvSpPr>
          <p:cNvPr id="6" name="Rectangle 3">
            <a:extLst>
              <a:ext uri="{FF2B5EF4-FFF2-40B4-BE49-F238E27FC236}">
                <a16:creationId xmlns:a16="http://schemas.microsoft.com/office/drawing/2014/main" id="{9CF376EF-7D70-49C8-B009-4C6EA9DF0A05}"/>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FFFFFF">
                    <a:lumMod val="95000"/>
                  </a:srgbClr>
                </a:solidFill>
                <a:effectLst/>
                <a:uLnTx/>
                <a:uFillTx/>
                <a:latin typeface="Avenir Next"/>
                <a:sym typeface="Avenir Next"/>
              </a:rPr>
              <a:t>Questions</a:t>
            </a:r>
            <a:endParaRPr kumimoji="0" lang="en-US" sz="4400" b="1" i="0" u="none" strike="noStrike" kern="0" cap="none" spc="0" normalizeH="0" baseline="0" noProof="0" dirty="0">
              <a:ln>
                <a:noFill/>
              </a:ln>
              <a:solidFill>
                <a:srgbClr val="FFFFFF">
                  <a:lumMod val="95000"/>
                </a:srgbClr>
              </a:solidFill>
              <a:effectLst/>
              <a:uLnTx/>
              <a:uFillTx/>
              <a:latin typeface="Avenir Next"/>
              <a:sym typeface="Avenir Next"/>
            </a:endParaRPr>
          </a:p>
        </p:txBody>
      </p:sp>
      <p:sp>
        <p:nvSpPr>
          <p:cNvPr id="8" name="文本框 7">
            <a:extLst>
              <a:ext uri="{FF2B5EF4-FFF2-40B4-BE49-F238E27FC236}">
                <a16:creationId xmlns:a16="http://schemas.microsoft.com/office/drawing/2014/main" id="{D0A19761-993E-4BB3-AFDF-8BCE3F3E82A4}"/>
              </a:ext>
            </a:extLst>
          </p:cNvPr>
          <p:cNvSpPr txBox="1"/>
          <p:nvPr/>
        </p:nvSpPr>
        <p:spPr>
          <a:xfrm>
            <a:off x="0" y="2389063"/>
            <a:ext cx="12192000" cy="4154984"/>
          </a:xfrm>
          <a:prstGeom prst="rect">
            <a:avLst/>
          </a:prstGeom>
          <a:noFill/>
        </p:spPr>
        <p:txBody>
          <a:bodyPr wrap="square">
            <a:spAutoFit/>
          </a:bodyPr>
          <a:lstStyle/>
          <a:p>
            <a:r>
              <a:rPr lang="en-US" altLang="zh-CN" sz="2400" kern="0" dirty="0">
                <a:latin typeface="Avenir Next"/>
              </a:rPr>
              <a:t>Yeah,</a:t>
            </a:r>
            <a:r>
              <a:rPr lang="zh-CN" altLang="en-US" sz="2400" kern="0" dirty="0">
                <a:latin typeface="Avenir Next"/>
              </a:rPr>
              <a:t> </a:t>
            </a:r>
            <a:r>
              <a:rPr lang="en-US" altLang="zh-CN" sz="2400" kern="0" dirty="0">
                <a:latin typeface="Avenir Next"/>
              </a:rPr>
              <a:t>thanks for your good question. </a:t>
            </a:r>
            <a:r>
              <a:rPr lang="zh-CN" altLang="en-US" sz="2400" kern="0" dirty="0">
                <a:latin typeface="Avenir Next"/>
              </a:rPr>
              <a:t>Our </a:t>
            </a:r>
            <a:r>
              <a:rPr lang="en-US" altLang="zh-CN" sz="2400" kern="0" dirty="0">
                <a:latin typeface="Avenir Next"/>
              </a:rPr>
              <a:t>proposed </a:t>
            </a:r>
            <a:r>
              <a:rPr lang="zh-CN" altLang="en-US" sz="2400" kern="0" dirty="0">
                <a:latin typeface="Avenir Next"/>
              </a:rPr>
              <a:t>model </a:t>
            </a:r>
            <a:r>
              <a:rPr lang="en-US" altLang="zh-CN" sz="2400" kern="0" dirty="0">
                <a:latin typeface="Avenir Next"/>
              </a:rPr>
              <a:t>is</a:t>
            </a:r>
            <a:r>
              <a:rPr lang="zh-CN" altLang="en-US" sz="2400" kern="0" dirty="0">
                <a:latin typeface="Avenir Next"/>
              </a:rPr>
              <a:t> </a:t>
            </a:r>
            <a:r>
              <a:rPr lang="en-US" altLang="zh-CN" sz="2400" kern="0" dirty="0">
                <a:latin typeface="Avenir Next"/>
              </a:rPr>
              <a:t>a </a:t>
            </a:r>
            <a:r>
              <a:rPr lang="zh-CN" altLang="en-US" sz="2400" kern="0" dirty="0">
                <a:latin typeface="Avenir Next"/>
              </a:rPr>
              <a:t>supervised learning </a:t>
            </a:r>
            <a:r>
              <a:rPr lang="en-US" altLang="zh-CN" sz="2400" kern="0" dirty="0">
                <a:latin typeface="Avenir Next"/>
              </a:rPr>
              <a:t>method</a:t>
            </a:r>
            <a:r>
              <a:rPr lang="zh-CN" altLang="en-US" sz="2400" kern="0" dirty="0">
                <a:latin typeface="Avenir Next"/>
              </a:rPr>
              <a:t>, so we </a:t>
            </a:r>
            <a:r>
              <a:rPr lang="en-US" altLang="zh-CN" sz="2400" kern="0" dirty="0">
                <a:latin typeface="Avenir Next"/>
              </a:rPr>
              <a:t>indeed</a:t>
            </a:r>
            <a:r>
              <a:rPr lang="zh-CN" altLang="en-US" sz="2400" kern="0" dirty="0">
                <a:latin typeface="Avenir Next"/>
              </a:rPr>
              <a:t> need to collect electromagnetic radiation signals when users </a:t>
            </a:r>
            <a:r>
              <a:rPr lang="en-US" altLang="zh-CN" sz="2400" kern="0" dirty="0">
                <a:latin typeface="Avenir Next"/>
              </a:rPr>
              <a:t>use various types of </a:t>
            </a:r>
            <a:r>
              <a:rPr lang="zh-CN" altLang="en-US" sz="2400" kern="0" dirty="0">
                <a:latin typeface="Avenir Next"/>
              </a:rPr>
              <a:t>app</a:t>
            </a:r>
            <a:r>
              <a:rPr lang="en-US" altLang="zh-CN" sz="2400" kern="0" dirty="0">
                <a:latin typeface="Avenir Next"/>
              </a:rPr>
              <a:t>s </a:t>
            </a:r>
            <a:r>
              <a:rPr lang="zh-CN" altLang="en-US" sz="2400" kern="0" dirty="0">
                <a:latin typeface="Avenir Next"/>
              </a:rPr>
              <a:t>in advance</a:t>
            </a:r>
            <a:r>
              <a:rPr lang="en-US" altLang="zh-CN" sz="2400" kern="0" dirty="0">
                <a:latin typeface="Avenir Next"/>
              </a:rPr>
              <a:t>, and collect this data</a:t>
            </a:r>
            <a:r>
              <a:rPr lang="zh-CN" altLang="en-US" sz="2400" kern="0" dirty="0">
                <a:latin typeface="Avenir Next"/>
              </a:rPr>
              <a:t> as training data</a:t>
            </a:r>
            <a:r>
              <a:rPr lang="en-US" altLang="zh-CN" sz="2400" kern="0" dirty="0">
                <a:latin typeface="Avenir Next"/>
              </a:rPr>
              <a:t>set</a:t>
            </a:r>
            <a:r>
              <a:rPr lang="zh-CN" altLang="en-US" sz="2400" kern="0" dirty="0">
                <a:latin typeface="Avenir Next"/>
              </a:rPr>
              <a:t>. In this work, we collected </a:t>
            </a:r>
            <a:r>
              <a:rPr lang="en-US" altLang="zh-CN" sz="2400" kern="0" dirty="0">
                <a:latin typeface="Avenir Next"/>
              </a:rPr>
              <a:t>the </a:t>
            </a:r>
            <a:r>
              <a:rPr lang="zh-CN" altLang="en-US" sz="2400" kern="0" dirty="0">
                <a:latin typeface="Avenir Next"/>
              </a:rPr>
              <a:t>mainstream </a:t>
            </a:r>
            <a:r>
              <a:rPr lang="en-US" altLang="zh-CN" sz="2400" kern="0" dirty="0">
                <a:latin typeface="Avenir Next"/>
              </a:rPr>
              <a:t>apps, the top </a:t>
            </a:r>
            <a:r>
              <a:rPr lang="zh-CN" altLang="en-US" sz="2400" kern="0" dirty="0">
                <a:latin typeface="Avenir Next"/>
              </a:rPr>
              <a:t>50 </a:t>
            </a:r>
            <a:r>
              <a:rPr lang="en-US" altLang="zh-CN" sz="2400" kern="0" dirty="0">
                <a:latin typeface="Avenir Next"/>
              </a:rPr>
              <a:t>most popular</a:t>
            </a:r>
            <a:r>
              <a:rPr lang="zh-CN" altLang="en-US" sz="2400" kern="0" dirty="0">
                <a:latin typeface="Avenir Next"/>
              </a:rPr>
              <a:t> apps </a:t>
            </a:r>
            <a:r>
              <a:rPr lang="en-US" altLang="zh-CN" sz="2400" kern="0" dirty="0">
                <a:latin typeface="Avenir Next"/>
              </a:rPr>
              <a:t>from</a:t>
            </a:r>
            <a:r>
              <a:rPr lang="zh-CN" altLang="en-US" sz="2400" kern="0" dirty="0">
                <a:latin typeface="Avenir Next"/>
              </a:rPr>
              <a:t> the </a:t>
            </a:r>
            <a:r>
              <a:rPr lang="en-US" altLang="zh-CN" sz="2400" kern="0" dirty="0">
                <a:latin typeface="Avenir Next"/>
              </a:rPr>
              <a:t>G</a:t>
            </a:r>
            <a:r>
              <a:rPr lang="zh-CN" altLang="en-US" sz="2400" kern="0" dirty="0">
                <a:latin typeface="Avenir Next"/>
              </a:rPr>
              <a:t>oogle play and </a:t>
            </a:r>
            <a:r>
              <a:rPr lang="en-US" altLang="zh-CN" sz="2400" kern="0" dirty="0">
                <a:latin typeface="Avenir Next"/>
              </a:rPr>
              <a:t>Apple</a:t>
            </a:r>
            <a:r>
              <a:rPr lang="zh-CN" altLang="en-US" sz="2400" kern="0" dirty="0">
                <a:latin typeface="Avenir Next"/>
              </a:rPr>
              <a:t> store, </a:t>
            </a:r>
            <a:r>
              <a:rPr lang="en-US" altLang="zh-CN" sz="2400" kern="0" dirty="0">
                <a:latin typeface="Avenir Next"/>
              </a:rPr>
              <a:t>as our training dataset.</a:t>
            </a:r>
            <a:r>
              <a:rPr lang="zh-CN" altLang="en-US" sz="2400" kern="0" dirty="0">
                <a:latin typeface="Avenir Next"/>
              </a:rPr>
              <a:t> </a:t>
            </a:r>
            <a:r>
              <a:rPr lang="en-US" altLang="zh-CN" sz="2400" kern="0" dirty="0">
                <a:latin typeface="Avenir Next"/>
              </a:rPr>
              <a:t>So</a:t>
            </a:r>
            <a:r>
              <a:rPr lang="zh-CN" altLang="en-US" sz="2400" kern="0" dirty="0">
                <a:latin typeface="Avenir Next"/>
              </a:rPr>
              <a:t> our model currently supports the identification of these </a:t>
            </a:r>
            <a:r>
              <a:rPr lang="en-US" altLang="zh-CN" sz="2400" kern="0" dirty="0">
                <a:latin typeface="Avenir Next"/>
              </a:rPr>
              <a:t>50 </a:t>
            </a:r>
            <a:r>
              <a:rPr lang="zh-CN" altLang="en-US" sz="2400" kern="0" dirty="0">
                <a:latin typeface="Avenir Next"/>
              </a:rPr>
              <a:t>mainstream apps. </a:t>
            </a:r>
            <a:endParaRPr lang="en-US" altLang="zh-CN" sz="2400" kern="0" dirty="0">
              <a:latin typeface="Avenir Next"/>
            </a:endParaRPr>
          </a:p>
          <a:p>
            <a:endParaRPr lang="en-US" altLang="zh-CN" sz="2400" kern="0" dirty="0">
              <a:latin typeface="Avenir Next"/>
            </a:endParaRPr>
          </a:p>
          <a:p>
            <a:r>
              <a:rPr lang="en-US" altLang="zh-CN" sz="2400" kern="0" dirty="0">
                <a:latin typeface="Avenir Next"/>
              </a:rPr>
              <a:t>We also design</a:t>
            </a:r>
            <a:r>
              <a:rPr lang="zh-CN" altLang="en-US" sz="2400" kern="0" dirty="0">
                <a:latin typeface="Avenir Next"/>
              </a:rPr>
              <a:t> our model </a:t>
            </a:r>
            <a:r>
              <a:rPr lang="en-US" altLang="zh-CN" sz="2400" kern="0" dirty="0">
                <a:latin typeface="Avenir Next"/>
              </a:rPr>
              <a:t>as </a:t>
            </a:r>
            <a:r>
              <a:rPr lang="zh-CN" altLang="en-US" sz="2400" kern="0" dirty="0">
                <a:latin typeface="Avenir Next"/>
              </a:rPr>
              <a:t>a multi-label classification model </a:t>
            </a:r>
            <a:r>
              <a:rPr lang="en-US" altLang="zh-CN" sz="2400" kern="0" dirty="0">
                <a:latin typeface="Avenir Next"/>
              </a:rPr>
              <a:t>(to identify the running apps and corresponding in-app services)</a:t>
            </a:r>
            <a:r>
              <a:rPr lang="zh-CN" altLang="en-US" sz="2400" kern="0" dirty="0">
                <a:latin typeface="Avenir Next"/>
              </a:rPr>
              <a:t>, and we define</a:t>
            </a:r>
            <a:r>
              <a:rPr lang="en-US" altLang="zh-CN" sz="2400" kern="0" dirty="0">
                <a:latin typeface="Avenir Next"/>
              </a:rPr>
              <a:t>d the</a:t>
            </a:r>
            <a:r>
              <a:rPr lang="zh-CN" altLang="en-US" sz="2400" kern="0" dirty="0">
                <a:latin typeface="Avenir Next"/>
              </a:rPr>
              <a:t> limited </a:t>
            </a:r>
            <a:r>
              <a:rPr lang="en-US" altLang="zh-CN" sz="2400" kern="0" dirty="0">
                <a:latin typeface="Avenir Next"/>
              </a:rPr>
              <a:t>categories of</a:t>
            </a:r>
            <a:r>
              <a:rPr lang="zh-CN" altLang="en-US" sz="2400" kern="0" dirty="0">
                <a:latin typeface="Avenir Next"/>
              </a:rPr>
              <a:t> in-app services, so when </a:t>
            </a:r>
            <a:r>
              <a:rPr lang="en-US" altLang="zh-CN" sz="2400" kern="0" dirty="0">
                <a:latin typeface="Avenir Next"/>
              </a:rPr>
              <a:t>we</a:t>
            </a:r>
            <a:r>
              <a:rPr lang="zh-CN" altLang="en-US" sz="2400" kern="0" dirty="0">
                <a:latin typeface="Avenir Next"/>
              </a:rPr>
              <a:t> fac</a:t>
            </a:r>
            <a:r>
              <a:rPr lang="en-US" altLang="zh-CN" sz="2400" kern="0" dirty="0">
                <a:latin typeface="Avenir Next"/>
              </a:rPr>
              <a:t>e</a:t>
            </a:r>
            <a:r>
              <a:rPr lang="zh-CN" altLang="en-US" sz="2400" kern="0" dirty="0">
                <a:latin typeface="Avenir Next"/>
              </a:rPr>
              <a:t> untrained apps, we can </a:t>
            </a:r>
            <a:r>
              <a:rPr lang="en-US" altLang="zh-CN" sz="2400" kern="0" dirty="0">
                <a:latin typeface="Avenir Next"/>
              </a:rPr>
              <a:t>still</a:t>
            </a:r>
            <a:r>
              <a:rPr lang="zh-CN" altLang="en-US" sz="2400" kern="0" dirty="0">
                <a:latin typeface="Avenir Next"/>
              </a:rPr>
              <a:t> </a:t>
            </a:r>
            <a:r>
              <a:rPr lang="en-US" altLang="zh-CN" sz="2400" kern="0" dirty="0">
                <a:latin typeface="Avenir Next"/>
              </a:rPr>
              <a:t>identify</a:t>
            </a:r>
            <a:r>
              <a:rPr lang="zh-CN" altLang="en-US" sz="2400" kern="0" dirty="0">
                <a:latin typeface="Avenir Next"/>
              </a:rPr>
              <a:t> </a:t>
            </a:r>
            <a:r>
              <a:rPr lang="en-US" altLang="zh-CN" sz="2400" kern="0" dirty="0">
                <a:latin typeface="Avenir Next"/>
              </a:rPr>
              <a:t>the current using</a:t>
            </a:r>
            <a:r>
              <a:rPr lang="zh-CN" altLang="en-US" sz="2400" kern="0" dirty="0">
                <a:latin typeface="Avenir Next"/>
              </a:rPr>
              <a:t> in-app service information </a:t>
            </a:r>
            <a:r>
              <a:rPr lang="en-US" altLang="zh-CN" sz="2400" kern="0" dirty="0">
                <a:latin typeface="Avenir Next"/>
              </a:rPr>
              <a:t>from users</a:t>
            </a:r>
            <a:r>
              <a:rPr lang="zh-CN" altLang="en-US" sz="2400" kern="0" dirty="0">
                <a:latin typeface="Avenir Next"/>
              </a:rPr>
              <a:t>. In the future </a:t>
            </a:r>
            <a:r>
              <a:rPr lang="en-US" altLang="zh-CN" sz="2400" kern="0" dirty="0">
                <a:latin typeface="Avenir Next"/>
              </a:rPr>
              <a:t>work</a:t>
            </a:r>
            <a:r>
              <a:rPr lang="zh-CN" altLang="en-US" sz="2400" kern="0" dirty="0">
                <a:latin typeface="Avenir Next"/>
              </a:rPr>
              <a:t>, we </a:t>
            </a:r>
            <a:r>
              <a:rPr lang="en-US" altLang="zh-CN" sz="2400" kern="0" dirty="0">
                <a:latin typeface="Avenir Next"/>
              </a:rPr>
              <a:t>will</a:t>
            </a:r>
            <a:r>
              <a:rPr lang="zh-CN" altLang="en-US" sz="2400" kern="0" dirty="0">
                <a:latin typeface="Avenir Next"/>
              </a:rPr>
              <a:t> hire </a:t>
            </a:r>
            <a:r>
              <a:rPr lang="en-US" altLang="zh-CN" sz="2400" kern="0" dirty="0">
                <a:latin typeface="Avenir Next"/>
              </a:rPr>
              <a:t>more </a:t>
            </a:r>
            <a:r>
              <a:rPr lang="zh-CN" altLang="en-US" sz="2400" kern="0" dirty="0">
                <a:latin typeface="Avenir Next"/>
              </a:rPr>
              <a:t>volunteers to collect </a:t>
            </a:r>
            <a:r>
              <a:rPr lang="en-US" altLang="zh-CN" sz="2400" kern="0" dirty="0">
                <a:latin typeface="Avenir Next"/>
              </a:rPr>
              <a:t>EMI training dataset of</a:t>
            </a:r>
            <a:r>
              <a:rPr lang="zh-CN" altLang="en-US" sz="2400" kern="0" dirty="0">
                <a:latin typeface="Avenir Next"/>
              </a:rPr>
              <a:t> more apps, so that our model supports the identification </a:t>
            </a:r>
            <a:r>
              <a:rPr lang="en-US" altLang="zh-CN" sz="2400" kern="0" dirty="0">
                <a:latin typeface="Avenir Next"/>
              </a:rPr>
              <a:t>of </a:t>
            </a:r>
            <a:r>
              <a:rPr lang="zh-CN" altLang="en-US" sz="2400" kern="0" dirty="0">
                <a:latin typeface="Avenir Next"/>
              </a:rPr>
              <a:t>more apps.</a:t>
            </a:r>
          </a:p>
        </p:txBody>
      </p:sp>
    </p:spTree>
    <p:extLst>
      <p:ext uri="{BB962C8B-B14F-4D97-AF65-F5344CB8AC3E}">
        <p14:creationId xmlns:p14="http://schemas.microsoft.com/office/powerpoint/2010/main" val="384419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C6F6A2-8DA5-4F10-9267-29B19C41E1D1}"/>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FFFFFF">
                    <a:lumMod val="95000"/>
                  </a:srgbClr>
                </a:solidFill>
                <a:effectLst/>
                <a:uLnTx/>
                <a:uFillTx/>
                <a:latin typeface="Avenir Next"/>
                <a:sym typeface="Avenir Next"/>
              </a:rPr>
              <a:t>Questions</a:t>
            </a:r>
            <a:endParaRPr kumimoji="0" lang="en-US" sz="4400" b="1" i="0" u="none" strike="noStrike" kern="0" cap="none" spc="0" normalizeH="0" baseline="0" noProof="0" dirty="0">
              <a:ln>
                <a:noFill/>
              </a:ln>
              <a:solidFill>
                <a:srgbClr val="FFFFFF">
                  <a:lumMod val="95000"/>
                </a:srgbClr>
              </a:solidFill>
              <a:effectLst/>
              <a:uLnTx/>
              <a:uFillTx/>
              <a:latin typeface="Avenir Next"/>
              <a:sym typeface="Avenir Next"/>
            </a:endParaRPr>
          </a:p>
        </p:txBody>
      </p:sp>
      <p:sp>
        <p:nvSpPr>
          <p:cNvPr id="5" name="Rounded Rectangle 4">
            <a:extLst>
              <a:ext uri="{FF2B5EF4-FFF2-40B4-BE49-F238E27FC236}">
                <a16:creationId xmlns:a16="http://schemas.microsoft.com/office/drawing/2014/main" id="{E9D0BE5F-11D3-4DAE-9BFC-DBD0FDAC5076}"/>
              </a:ext>
            </a:extLst>
          </p:cNvPr>
          <p:cNvSpPr/>
          <p:nvPr/>
        </p:nvSpPr>
        <p:spPr>
          <a:xfrm>
            <a:off x="262853" y="801662"/>
            <a:ext cx="11737235" cy="1061005"/>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571500" marR="0" lvl="0" indent="-571500" defTabSz="821531" rtl="0" eaLnBrk="1" fontAlgn="auto" latinLnBrk="0" hangingPunct="0">
              <a:lnSpc>
                <a:spcPct val="100000"/>
              </a:lnSpc>
              <a:spcBef>
                <a:spcPts val="0"/>
              </a:spcBef>
              <a:spcAft>
                <a:spcPts val="0"/>
              </a:spcAft>
              <a:buClrTx/>
              <a:buSzTx/>
              <a:buFont typeface="Wingdings" panose="05000000000000000000" pitchFamily="2" charset="2"/>
              <a:buChar char="p"/>
              <a:tabLst/>
              <a:defRPr/>
            </a:pPr>
            <a:r>
              <a:rPr kumimoji="0" lang="en-US" sz="2800" b="1" i="0" u="none" strike="noStrike" kern="0" cap="none" spc="0" normalizeH="0" baseline="0" noProof="0" dirty="0">
                <a:ln>
                  <a:noFill/>
                </a:ln>
                <a:solidFill>
                  <a:srgbClr val="FFFFFF"/>
                </a:solidFill>
                <a:effectLst/>
                <a:uLnTx/>
                <a:uFillTx/>
                <a:latin typeface="Avenir Next"/>
                <a:sym typeface="Avenir Next"/>
              </a:rPr>
              <a:t>Q</a:t>
            </a:r>
            <a:r>
              <a:rPr kumimoji="0" lang="en-US" altLang="zh-CN" sz="2800" b="1" i="0" u="none" strike="noStrike" kern="0" cap="none" spc="0" normalizeH="0" baseline="0" noProof="0" dirty="0">
                <a:ln>
                  <a:noFill/>
                </a:ln>
                <a:solidFill>
                  <a:srgbClr val="FFFFFF"/>
                </a:solidFill>
                <a:effectLst/>
                <a:uLnTx/>
                <a:uFillTx/>
                <a:latin typeface="Avenir Next"/>
                <a:sym typeface="Avenir Next"/>
              </a:rPr>
              <a:t>3</a:t>
            </a:r>
            <a:r>
              <a:rPr kumimoji="0" lang="en-US" sz="2800" b="1" i="0" u="none" strike="noStrike" kern="0" cap="none" spc="0" normalizeH="0" baseline="0" noProof="0" dirty="0">
                <a:ln>
                  <a:noFill/>
                </a:ln>
                <a:solidFill>
                  <a:srgbClr val="FFFFFF"/>
                </a:solidFill>
                <a:effectLst/>
                <a:uLnTx/>
                <a:uFillTx/>
                <a:latin typeface="Avenir Next"/>
                <a:sym typeface="Avenir Next"/>
              </a:rPr>
              <a:t>: </a:t>
            </a:r>
            <a:r>
              <a:rPr kumimoji="0" lang="en-US" altLang="zh-CN" sz="2800" b="1" i="0" u="none" strike="noStrike" kern="0" cap="none" spc="0" normalizeH="0" baseline="0" noProof="0" dirty="0">
                <a:ln>
                  <a:noFill/>
                </a:ln>
                <a:solidFill>
                  <a:srgbClr val="FFFFFF"/>
                </a:solidFill>
                <a:effectLst/>
                <a:uLnTx/>
                <a:uFillTx/>
                <a:latin typeface="Avenir Next"/>
                <a:sym typeface="Avenir Next"/>
              </a:rPr>
              <a:t>How spatial transform network works? And why Region Proposal Network can find out the multiple running apps?</a:t>
            </a:r>
            <a:endParaRPr kumimoji="0" lang="en-US" sz="2800" b="0" i="0" u="none" strike="noStrike" kern="0" cap="none" spc="0" normalizeH="0" baseline="0" noProof="0" dirty="0">
              <a:ln>
                <a:noFill/>
              </a:ln>
              <a:solidFill>
                <a:srgbClr val="FFFFFF"/>
              </a:solidFill>
              <a:effectLst/>
              <a:uLnTx/>
              <a:uFillTx/>
              <a:latin typeface="Avenir Next"/>
              <a:sym typeface="Avenir Next"/>
            </a:endParaRPr>
          </a:p>
        </p:txBody>
      </p:sp>
      <p:sp>
        <p:nvSpPr>
          <p:cNvPr id="7" name="文本框 6">
            <a:extLst>
              <a:ext uri="{FF2B5EF4-FFF2-40B4-BE49-F238E27FC236}">
                <a16:creationId xmlns:a16="http://schemas.microsoft.com/office/drawing/2014/main" id="{621C7605-FCBA-4B9A-9833-B976DE3EC05D}"/>
              </a:ext>
            </a:extLst>
          </p:cNvPr>
          <p:cNvSpPr txBox="1"/>
          <p:nvPr/>
        </p:nvSpPr>
        <p:spPr>
          <a:xfrm>
            <a:off x="462843" y="2129134"/>
            <a:ext cx="11413067" cy="4524315"/>
          </a:xfrm>
          <a:prstGeom prst="rect">
            <a:avLst/>
          </a:prstGeom>
          <a:noFill/>
        </p:spPr>
        <p:txBody>
          <a:bodyPr wrap="square">
            <a:spAutoFit/>
          </a:bodyPr>
          <a:lstStyle/>
          <a:p>
            <a:r>
              <a:rPr lang="en-US" altLang="zh-CN" sz="2400" kern="0" dirty="0">
                <a:latin typeface="Avenir Next"/>
              </a:rPr>
              <a:t>Spatial transform network</a:t>
            </a:r>
            <a:r>
              <a:rPr lang="zh-CN" altLang="en-US" sz="2400" kern="0" dirty="0">
                <a:latin typeface="Avenir Next"/>
              </a:rPr>
              <a:t> can help us find the </a:t>
            </a:r>
            <a:r>
              <a:rPr lang="en-US" altLang="zh-CN" sz="2400" kern="0" dirty="0">
                <a:latin typeface="Avenir Next"/>
              </a:rPr>
              <a:t>sub </a:t>
            </a:r>
            <a:r>
              <a:rPr lang="zh-CN" altLang="en-US" sz="2400" kern="0" dirty="0">
                <a:latin typeface="Avenir Next"/>
              </a:rPr>
              <a:t>frequency band that is most conducive to identifying the current </a:t>
            </a:r>
            <a:r>
              <a:rPr lang="en-US" altLang="zh-CN" sz="2400" kern="0" dirty="0">
                <a:latin typeface="Avenir Next"/>
              </a:rPr>
              <a:t>running </a:t>
            </a:r>
            <a:r>
              <a:rPr lang="zh-CN" altLang="en-US" sz="2400" kern="0" dirty="0">
                <a:latin typeface="Avenir Next"/>
              </a:rPr>
              <a:t>app</a:t>
            </a:r>
            <a:r>
              <a:rPr lang="en-US" altLang="zh-CN" sz="2400" kern="0" dirty="0">
                <a:latin typeface="Avenir Next"/>
              </a:rPr>
              <a:t>/in-app service</a:t>
            </a:r>
            <a:r>
              <a:rPr lang="zh-CN" altLang="en-US" sz="2400" kern="0" dirty="0">
                <a:latin typeface="Avenir Next"/>
              </a:rPr>
              <a:t> from the entire </a:t>
            </a:r>
            <a:r>
              <a:rPr lang="en-US" altLang="zh-CN" sz="2400" kern="0" dirty="0">
                <a:latin typeface="Avenir Next"/>
              </a:rPr>
              <a:t>EM </a:t>
            </a:r>
            <a:r>
              <a:rPr lang="zh-CN" altLang="en-US" sz="2400" kern="0" dirty="0">
                <a:latin typeface="Avenir Next"/>
              </a:rPr>
              <a:t>spectrogram. </a:t>
            </a:r>
            <a:r>
              <a:rPr lang="en-US" altLang="zh-CN" sz="2400" kern="0" dirty="0">
                <a:latin typeface="Avenir Next"/>
              </a:rPr>
              <a:t>Similar to the object detection problem in computer vision, for example, there is a cat in an image, but this cat only occupies a small area in the entire image, so STN can be used to find the smallest area that contains the cat, in this way we can focus on this small area instead of the entire image to identify objects.</a:t>
            </a:r>
          </a:p>
          <a:p>
            <a:endParaRPr lang="en-US" altLang="zh-CN" sz="2400" kern="0" dirty="0">
              <a:latin typeface="Avenir Next"/>
            </a:endParaRPr>
          </a:p>
          <a:p>
            <a:r>
              <a:rPr lang="en-US" altLang="zh-CN" sz="2400" kern="0" dirty="0">
                <a:latin typeface="Avenir Next"/>
              </a:rPr>
              <a:t>When we use STN to find out the bounding box of each running app or in-app service in the EM </a:t>
            </a:r>
            <a:r>
              <a:rPr lang="zh-CN" altLang="en-US" sz="2400" kern="0" dirty="0">
                <a:latin typeface="Avenir Next"/>
              </a:rPr>
              <a:t>spectrogram</a:t>
            </a:r>
            <a:r>
              <a:rPr lang="en-US" altLang="zh-CN" sz="2400" kern="0" dirty="0">
                <a:latin typeface="Avenir Next"/>
              </a:rPr>
              <a:t>. We can train an Region Proposal Network. This Region Proposal Network is used to find the whole sub frequency bands that most likely to contain the running app or in-app service. If multiple boxes are found, it means that the current device is running multiple apps. In this way, we can realize the multi-target classification.</a:t>
            </a:r>
            <a:endParaRPr lang="zh-CN" altLang="en-US" sz="2400" kern="0" dirty="0">
              <a:latin typeface="Avenir Next"/>
            </a:endParaRPr>
          </a:p>
        </p:txBody>
      </p:sp>
    </p:spTree>
    <p:extLst>
      <p:ext uri="{BB962C8B-B14F-4D97-AF65-F5344CB8AC3E}">
        <p14:creationId xmlns:p14="http://schemas.microsoft.com/office/powerpoint/2010/main" val="995235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8D98B47-4338-40F5-99C4-354DEDF29A07}"/>
              </a:ext>
            </a:extLst>
          </p:cNvPr>
          <p:cNvPicPr>
            <a:picLocks noChangeAspect="1"/>
          </p:cNvPicPr>
          <p:nvPr/>
        </p:nvPicPr>
        <p:blipFill>
          <a:blip r:embed="rId4"/>
          <a:stretch>
            <a:fillRect/>
          </a:stretch>
        </p:blipFill>
        <p:spPr>
          <a:xfrm>
            <a:off x="0" y="762000"/>
            <a:ext cx="12192000" cy="6096000"/>
          </a:xfrm>
          <a:prstGeom prst="rect">
            <a:avLst/>
          </a:prstGeom>
        </p:spPr>
      </p:pic>
      <p:sp>
        <p:nvSpPr>
          <p:cNvPr id="4" name="Rectangle 3">
            <a:extLst>
              <a:ext uri="{FF2B5EF4-FFF2-40B4-BE49-F238E27FC236}">
                <a16:creationId xmlns:a16="http://schemas.microsoft.com/office/drawing/2014/main" id="{2AC74639-CE67-3E4A-8383-D9C10E8ACD7F}"/>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FFFFF">
                    <a:lumMod val="95000"/>
                  </a:srgbClr>
                </a:solidFill>
                <a:effectLst/>
                <a:uLnTx/>
                <a:uFillTx/>
                <a:latin typeface="Avenir Next"/>
                <a:sym typeface="Avenir Next"/>
              </a:rPr>
              <a:t> Mobile apps are so popular!</a:t>
            </a:r>
            <a:endParaRPr lang="en-US" sz="4000" b="1" dirty="0">
              <a:solidFill>
                <a:schemeClr val="bg1">
                  <a:lumMod val="95000"/>
                </a:schemeClr>
              </a:solidFill>
              <a:latin typeface="Calibri" panose="020F0502020204030204" pitchFamily="34" charset="0"/>
              <a:cs typeface="Calibri" panose="020F0502020204030204" pitchFamily="34" charset="0"/>
              <a:sym typeface="Avenir Next"/>
            </a:endParaRPr>
          </a:p>
        </p:txBody>
      </p:sp>
      <p:sp>
        <p:nvSpPr>
          <p:cNvPr id="33" name="文本框 32">
            <a:extLst>
              <a:ext uri="{FF2B5EF4-FFF2-40B4-BE49-F238E27FC236}">
                <a16:creationId xmlns:a16="http://schemas.microsoft.com/office/drawing/2014/main" id="{677E6A4A-7E55-4E8F-BEC9-3A78F6D778EE}"/>
              </a:ext>
            </a:extLst>
          </p:cNvPr>
          <p:cNvSpPr txBox="1"/>
          <p:nvPr/>
        </p:nvSpPr>
        <p:spPr>
          <a:xfrm>
            <a:off x="-76200" y="1197722"/>
            <a:ext cx="2689571" cy="461665"/>
          </a:xfrm>
          <a:prstGeom prst="rect">
            <a:avLst/>
          </a:prstGeom>
          <a:noFill/>
        </p:spPr>
        <p:txBody>
          <a:bodyPr wrap="square" rtlCol="0">
            <a:spAutoFit/>
          </a:bodyPr>
          <a:lstStyle/>
          <a:p>
            <a:pPr algn="ctr"/>
            <a:r>
              <a:rPr lang="en-US" altLang="zh-CN" sz="2400" b="1" kern="0" dirty="0">
                <a:latin typeface="Avenir Next"/>
              </a:rPr>
              <a:t>Social Network</a:t>
            </a:r>
            <a:endParaRPr lang="zh-CN" altLang="en-US" sz="2400" b="1" kern="0" dirty="0">
              <a:latin typeface="Avenir Next"/>
            </a:endParaRPr>
          </a:p>
        </p:txBody>
      </p:sp>
      <p:sp>
        <p:nvSpPr>
          <p:cNvPr id="34" name="文本框 33">
            <a:extLst>
              <a:ext uri="{FF2B5EF4-FFF2-40B4-BE49-F238E27FC236}">
                <a16:creationId xmlns:a16="http://schemas.microsoft.com/office/drawing/2014/main" id="{251F018D-AFE4-4536-81B8-C6F7FC2446E7}"/>
              </a:ext>
            </a:extLst>
          </p:cNvPr>
          <p:cNvSpPr txBox="1"/>
          <p:nvPr/>
        </p:nvSpPr>
        <p:spPr>
          <a:xfrm>
            <a:off x="190500" y="3912982"/>
            <a:ext cx="2689571" cy="461665"/>
          </a:xfrm>
          <a:prstGeom prst="rect">
            <a:avLst/>
          </a:prstGeom>
          <a:noFill/>
        </p:spPr>
        <p:txBody>
          <a:bodyPr wrap="square" rtlCol="0">
            <a:spAutoFit/>
          </a:bodyPr>
          <a:lstStyle/>
          <a:p>
            <a:pPr algn="ctr"/>
            <a:r>
              <a:rPr lang="en-US" altLang="zh-CN" sz="2400" b="1" kern="0" dirty="0">
                <a:latin typeface="Avenir Next"/>
              </a:rPr>
              <a:t>Navigation/Travel</a:t>
            </a:r>
            <a:endParaRPr lang="zh-CN" altLang="en-US" sz="2400" b="1" kern="0" dirty="0">
              <a:latin typeface="Avenir Next"/>
            </a:endParaRPr>
          </a:p>
        </p:txBody>
      </p:sp>
      <p:sp>
        <p:nvSpPr>
          <p:cNvPr id="35" name="文本框 34">
            <a:extLst>
              <a:ext uri="{FF2B5EF4-FFF2-40B4-BE49-F238E27FC236}">
                <a16:creationId xmlns:a16="http://schemas.microsoft.com/office/drawing/2014/main" id="{6CB9C38A-950F-45F3-B068-78755801B58A}"/>
              </a:ext>
            </a:extLst>
          </p:cNvPr>
          <p:cNvSpPr txBox="1"/>
          <p:nvPr/>
        </p:nvSpPr>
        <p:spPr>
          <a:xfrm>
            <a:off x="8608349" y="1197722"/>
            <a:ext cx="2689571" cy="461665"/>
          </a:xfrm>
          <a:prstGeom prst="rect">
            <a:avLst/>
          </a:prstGeom>
          <a:noFill/>
        </p:spPr>
        <p:txBody>
          <a:bodyPr wrap="square" rtlCol="0">
            <a:spAutoFit/>
          </a:bodyPr>
          <a:lstStyle/>
          <a:p>
            <a:pPr algn="ctr"/>
            <a:r>
              <a:rPr lang="en-US" altLang="zh-CN" sz="2400" b="1" kern="0" dirty="0">
                <a:latin typeface="Avenir Next"/>
              </a:rPr>
              <a:t>Online Shopping</a:t>
            </a:r>
            <a:endParaRPr lang="zh-CN" altLang="en-US" sz="2400" b="1" kern="0" dirty="0">
              <a:latin typeface="Avenir Next"/>
            </a:endParaRPr>
          </a:p>
        </p:txBody>
      </p:sp>
      <p:sp>
        <p:nvSpPr>
          <p:cNvPr id="36" name="文本框 35">
            <a:extLst>
              <a:ext uri="{FF2B5EF4-FFF2-40B4-BE49-F238E27FC236}">
                <a16:creationId xmlns:a16="http://schemas.microsoft.com/office/drawing/2014/main" id="{CBBBA6DC-E065-4B00-9521-5115E7AB2356}"/>
              </a:ext>
            </a:extLst>
          </p:cNvPr>
          <p:cNvSpPr txBox="1"/>
          <p:nvPr/>
        </p:nvSpPr>
        <p:spPr>
          <a:xfrm>
            <a:off x="8758209" y="3912982"/>
            <a:ext cx="2689571" cy="461665"/>
          </a:xfrm>
          <a:prstGeom prst="rect">
            <a:avLst/>
          </a:prstGeom>
          <a:noFill/>
        </p:spPr>
        <p:txBody>
          <a:bodyPr wrap="square" rtlCol="0">
            <a:spAutoFit/>
          </a:bodyPr>
          <a:lstStyle/>
          <a:p>
            <a:pPr algn="ctr"/>
            <a:r>
              <a:rPr lang="en-US" altLang="zh-CN" sz="2400" b="1" kern="0" dirty="0">
                <a:latin typeface="Avenir Next"/>
              </a:rPr>
              <a:t>Business/Working</a:t>
            </a:r>
            <a:endParaRPr lang="zh-CN" altLang="en-US" sz="2400" b="1" kern="0" dirty="0">
              <a:latin typeface="Avenir Next"/>
            </a:endParaRPr>
          </a:p>
        </p:txBody>
      </p:sp>
      <p:grpSp>
        <p:nvGrpSpPr>
          <p:cNvPr id="28" name="组合 27">
            <a:extLst>
              <a:ext uri="{FF2B5EF4-FFF2-40B4-BE49-F238E27FC236}">
                <a16:creationId xmlns:a16="http://schemas.microsoft.com/office/drawing/2014/main" id="{E40CDA71-9065-495F-A6C6-B53CCC130410}"/>
              </a:ext>
            </a:extLst>
          </p:cNvPr>
          <p:cNvGrpSpPr/>
          <p:nvPr/>
        </p:nvGrpSpPr>
        <p:grpSpPr>
          <a:xfrm>
            <a:off x="8943340" y="4442572"/>
            <a:ext cx="2941320" cy="1833990"/>
            <a:chOff x="8981440" y="4320540"/>
            <a:chExt cx="2941320" cy="1833990"/>
          </a:xfrm>
        </p:grpSpPr>
        <p:grpSp>
          <p:nvGrpSpPr>
            <p:cNvPr id="25" name="组合 24">
              <a:extLst>
                <a:ext uri="{FF2B5EF4-FFF2-40B4-BE49-F238E27FC236}">
                  <a16:creationId xmlns:a16="http://schemas.microsoft.com/office/drawing/2014/main" id="{A62B00A1-7CA6-42FB-9275-CC2F5A92C4C0}"/>
                </a:ext>
              </a:extLst>
            </p:cNvPr>
            <p:cNvGrpSpPr/>
            <p:nvPr/>
          </p:nvGrpSpPr>
          <p:grpSpPr>
            <a:xfrm>
              <a:off x="8989695" y="4333875"/>
              <a:ext cx="2922270" cy="1820655"/>
              <a:chOff x="8989695" y="4333875"/>
              <a:chExt cx="2922270" cy="1820655"/>
            </a:xfrm>
          </p:grpSpPr>
          <p:pic>
            <p:nvPicPr>
              <p:cNvPr id="2060" name="Picture 12" descr="People use mobile app to search for information Vector Image">
                <a:extLst>
                  <a:ext uri="{FF2B5EF4-FFF2-40B4-BE49-F238E27FC236}">
                    <a16:creationId xmlns:a16="http://schemas.microsoft.com/office/drawing/2014/main" id="{03F872B2-47C2-4656-B4A1-EC771685D9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47" t="4050" r="11117" b="15443"/>
              <a:stretch/>
            </p:blipFill>
            <p:spPr bwMode="auto">
              <a:xfrm>
                <a:off x="9288169" y="4335652"/>
                <a:ext cx="2268831" cy="1818878"/>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A502AC11-0A55-437C-B347-B49DD6F1F0F4}"/>
                  </a:ext>
                </a:extLst>
              </p:cNvPr>
              <p:cNvPicPr>
                <a:picLocks noChangeAspect="1"/>
              </p:cNvPicPr>
              <p:nvPr/>
            </p:nvPicPr>
            <p:blipFill>
              <a:blip r:embed="rId6"/>
              <a:stretch>
                <a:fillRect/>
              </a:stretch>
            </p:blipFill>
            <p:spPr>
              <a:xfrm>
                <a:off x="8989695" y="4333875"/>
                <a:ext cx="299085" cy="1809750"/>
              </a:xfrm>
              <a:prstGeom prst="rect">
                <a:avLst/>
              </a:prstGeom>
            </p:spPr>
          </p:pic>
          <p:pic>
            <p:nvPicPr>
              <p:cNvPr id="40" name="图片 39">
                <a:extLst>
                  <a:ext uri="{FF2B5EF4-FFF2-40B4-BE49-F238E27FC236}">
                    <a16:creationId xmlns:a16="http://schemas.microsoft.com/office/drawing/2014/main" id="{5189ABFC-179C-4873-9512-2C75DB126518}"/>
                  </a:ext>
                </a:extLst>
              </p:cNvPr>
              <p:cNvPicPr>
                <a:picLocks noChangeAspect="1"/>
              </p:cNvPicPr>
              <p:nvPr/>
            </p:nvPicPr>
            <p:blipFill>
              <a:blip r:embed="rId6"/>
              <a:stretch>
                <a:fillRect/>
              </a:stretch>
            </p:blipFill>
            <p:spPr>
              <a:xfrm>
                <a:off x="11536045" y="4335780"/>
                <a:ext cx="375920" cy="1809750"/>
              </a:xfrm>
              <a:prstGeom prst="rect">
                <a:avLst/>
              </a:prstGeom>
            </p:spPr>
          </p:pic>
        </p:grpSp>
        <p:sp>
          <p:nvSpPr>
            <p:cNvPr id="18" name="矩形 17">
              <a:extLst>
                <a:ext uri="{FF2B5EF4-FFF2-40B4-BE49-F238E27FC236}">
                  <a16:creationId xmlns:a16="http://schemas.microsoft.com/office/drawing/2014/main" id="{CD0B805C-EE82-49D9-B46F-E4E7989C394B}"/>
                </a:ext>
              </a:extLst>
            </p:cNvPr>
            <p:cNvSpPr/>
            <p:nvPr/>
          </p:nvSpPr>
          <p:spPr>
            <a:xfrm>
              <a:off x="8981440" y="4320540"/>
              <a:ext cx="2941320" cy="1828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6C165FAC-31AA-4082-B244-6AAEE0721E77}"/>
              </a:ext>
            </a:extLst>
          </p:cNvPr>
          <p:cNvGrpSpPr/>
          <p:nvPr/>
        </p:nvGrpSpPr>
        <p:grpSpPr>
          <a:xfrm>
            <a:off x="8928100" y="1672590"/>
            <a:ext cx="2953385" cy="1842770"/>
            <a:chOff x="8829040" y="1680210"/>
            <a:chExt cx="2953385" cy="1842770"/>
          </a:xfrm>
        </p:grpSpPr>
        <p:pic>
          <p:nvPicPr>
            <p:cNvPr id="16" name="图片 15">
              <a:extLst>
                <a:ext uri="{FF2B5EF4-FFF2-40B4-BE49-F238E27FC236}">
                  <a16:creationId xmlns:a16="http://schemas.microsoft.com/office/drawing/2014/main" id="{857A164C-8A0C-49EF-8DBA-B04FB626E891}"/>
                </a:ext>
              </a:extLst>
            </p:cNvPr>
            <p:cNvPicPr>
              <a:picLocks noChangeAspect="1"/>
            </p:cNvPicPr>
            <p:nvPr/>
          </p:nvPicPr>
          <p:blipFill rotWithShape="1">
            <a:blip r:embed="rId7"/>
            <a:srcRect t="1955" b="2040"/>
            <a:stretch/>
          </p:blipFill>
          <p:spPr>
            <a:xfrm>
              <a:off x="8843275" y="1680210"/>
              <a:ext cx="2939150" cy="1830706"/>
            </a:xfrm>
            <a:prstGeom prst="rect">
              <a:avLst/>
            </a:prstGeom>
          </p:spPr>
        </p:pic>
        <p:sp>
          <p:nvSpPr>
            <p:cNvPr id="42" name="矩形 41">
              <a:extLst>
                <a:ext uri="{FF2B5EF4-FFF2-40B4-BE49-F238E27FC236}">
                  <a16:creationId xmlns:a16="http://schemas.microsoft.com/office/drawing/2014/main" id="{7EA3108E-CB78-4273-8BFF-AD50DF6064E3}"/>
                </a:ext>
              </a:extLst>
            </p:cNvPr>
            <p:cNvSpPr/>
            <p:nvPr/>
          </p:nvSpPr>
          <p:spPr>
            <a:xfrm>
              <a:off x="8829040" y="1694180"/>
              <a:ext cx="2941320" cy="1828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3184B22B-3F7B-4459-AD0F-A9BA7D76FDA3}"/>
              </a:ext>
            </a:extLst>
          </p:cNvPr>
          <p:cNvGrpSpPr/>
          <p:nvPr/>
        </p:nvGrpSpPr>
        <p:grpSpPr>
          <a:xfrm>
            <a:off x="330265" y="1676129"/>
            <a:ext cx="2947849" cy="1839231"/>
            <a:chOff x="330265" y="1528810"/>
            <a:chExt cx="2947849" cy="1839231"/>
          </a:xfrm>
        </p:grpSpPr>
        <p:pic>
          <p:nvPicPr>
            <p:cNvPr id="13" name="图片 12">
              <a:extLst>
                <a:ext uri="{FF2B5EF4-FFF2-40B4-BE49-F238E27FC236}">
                  <a16:creationId xmlns:a16="http://schemas.microsoft.com/office/drawing/2014/main" id="{C0FD5DEB-F879-48DB-9592-BDA4F2D41B71}"/>
                </a:ext>
              </a:extLst>
            </p:cNvPr>
            <p:cNvPicPr>
              <a:picLocks noChangeAspect="1"/>
            </p:cNvPicPr>
            <p:nvPr/>
          </p:nvPicPr>
          <p:blipFill rotWithShape="1">
            <a:blip r:embed="rId8"/>
            <a:srcRect t="3817" r="652" b="4273"/>
            <a:stretch/>
          </p:blipFill>
          <p:spPr>
            <a:xfrm>
              <a:off x="330265" y="1541781"/>
              <a:ext cx="2943795" cy="1826260"/>
            </a:xfrm>
            <a:prstGeom prst="rect">
              <a:avLst/>
            </a:prstGeom>
          </p:spPr>
        </p:pic>
        <p:sp>
          <p:nvSpPr>
            <p:cNvPr id="43" name="矩形 42">
              <a:extLst>
                <a:ext uri="{FF2B5EF4-FFF2-40B4-BE49-F238E27FC236}">
                  <a16:creationId xmlns:a16="http://schemas.microsoft.com/office/drawing/2014/main" id="{1CE4F017-85E8-451B-9FE5-47CA8269AAE5}"/>
                </a:ext>
              </a:extLst>
            </p:cNvPr>
            <p:cNvSpPr/>
            <p:nvPr/>
          </p:nvSpPr>
          <p:spPr>
            <a:xfrm>
              <a:off x="336794" y="1528810"/>
              <a:ext cx="2941320" cy="1828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03B629DA-84B3-43FF-8AE1-069232B7D4DF}"/>
              </a:ext>
            </a:extLst>
          </p:cNvPr>
          <p:cNvGrpSpPr/>
          <p:nvPr/>
        </p:nvGrpSpPr>
        <p:grpSpPr>
          <a:xfrm>
            <a:off x="393863" y="4443866"/>
            <a:ext cx="2955989" cy="1832696"/>
            <a:chOff x="424343" y="4443866"/>
            <a:chExt cx="2955989" cy="1832696"/>
          </a:xfrm>
        </p:grpSpPr>
        <p:pic>
          <p:nvPicPr>
            <p:cNvPr id="2062" name="Picture 14" descr="Boy and girl traveller use mobile app art Vector Image">
              <a:extLst>
                <a:ext uri="{FF2B5EF4-FFF2-40B4-BE49-F238E27FC236}">
                  <a16:creationId xmlns:a16="http://schemas.microsoft.com/office/drawing/2014/main" id="{44236CAB-6908-48E9-8334-5B220DAD1A5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832" t="11477" r="4930" b="15949"/>
            <a:stretch/>
          </p:blipFill>
          <p:spPr bwMode="auto">
            <a:xfrm>
              <a:off x="432991" y="4447764"/>
              <a:ext cx="2947341" cy="1828798"/>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a:extLst>
                <a:ext uri="{FF2B5EF4-FFF2-40B4-BE49-F238E27FC236}">
                  <a16:creationId xmlns:a16="http://schemas.microsoft.com/office/drawing/2014/main" id="{DEB8CC52-A85F-47C8-9B11-382330CE9C8E}"/>
                </a:ext>
              </a:extLst>
            </p:cNvPr>
            <p:cNvSpPr/>
            <p:nvPr/>
          </p:nvSpPr>
          <p:spPr>
            <a:xfrm>
              <a:off x="424343" y="4443866"/>
              <a:ext cx="2941320" cy="18288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4106125498"/>
      </p:ext>
    </p:extLst>
  </p:cSld>
  <p:clrMapOvr>
    <a:masterClrMapping/>
  </p:clrMapOvr>
  <p:transition spd="med" advTm="21423"/>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92 App Usage Statistics: 2021 Data on Downloads &amp;amp; Consumer Spending -  Financesonline.com">
            <a:extLst>
              <a:ext uri="{FF2B5EF4-FFF2-40B4-BE49-F238E27FC236}">
                <a16:creationId xmlns:a16="http://schemas.microsoft.com/office/drawing/2014/main" id="{821596F6-9007-480B-B394-8BEEF5E8EB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29"/>
          <a:stretch/>
        </p:blipFill>
        <p:spPr bwMode="auto">
          <a:xfrm>
            <a:off x="1066993" y="804107"/>
            <a:ext cx="10073448" cy="60538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55DC5EE4-E69E-4E37-9575-84AF3D1019F9}"/>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FFFFF">
                    <a:lumMod val="95000"/>
                  </a:srgbClr>
                </a:solidFill>
                <a:effectLst/>
                <a:uLnTx/>
                <a:uFillTx/>
                <a:latin typeface="Avenir Next"/>
                <a:sym typeface="Avenir Next"/>
              </a:rPr>
              <a:t> Mobile app usage by  </a:t>
            </a:r>
            <a:r>
              <a:rPr lang="en-US" sz="4000" b="1" kern="0" dirty="0">
                <a:solidFill>
                  <a:srgbClr val="FFFFFF">
                    <a:lumMod val="95000"/>
                  </a:srgbClr>
                </a:solidFill>
                <a:latin typeface="Avenir Next"/>
                <a:sym typeface="Avenir Next"/>
              </a:rPr>
              <a:t>the numbers</a:t>
            </a:r>
            <a:endParaRPr lang="en-US" sz="4000" b="1" dirty="0">
              <a:solidFill>
                <a:schemeClr val="bg1">
                  <a:lumMod val="95000"/>
                </a:schemeClr>
              </a:solidFill>
              <a:latin typeface="Calibri" panose="020F0502020204030204" pitchFamily="34" charset="0"/>
              <a:cs typeface="Calibri" panose="020F0502020204030204" pitchFamily="34" charset="0"/>
              <a:sym typeface="Avenir Next"/>
            </a:endParaRPr>
          </a:p>
        </p:txBody>
      </p:sp>
    </p:spTree>
    <p:extLst>
      <p:ext uri="{BB962C8B-B14F-4D97-AF65-F5344CB8AC3E}">
        <p14:creationId xmlns:p14="http://schemas.microsoft.com/office/powerpoint/2010/main" val="1450547415"/>
      </p:ext>
    </p:extLst>
  </p:cSld>
  <p:clrMapOvr>
    <a:masterClrMapping/>
  </p:clrMapOvr>
  <mc:AlternateContent xmlns:mc="http://schemas.openxmlformats.org/markup-compatibility/2006" xmlns:p14="http://schemas.microsoft.com/office/powerpoint/2010/main">
    <mc:Choice Requires="p14">
      <p:transition spd="slow" p14:dur="2000" advTm="18607"/>
    </mc:Choice>
    <mc:Fallback xmlns="">
      <p:transition spd="slow" advTm="1860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4F6339-0A9F-4FCE-8B1A-7FA2B2B6D43F}"/>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FFFFF">
                    <a:lumMod val="95000"/>
                  </a:srgbClr>
                </a:solidFill>
                <a:effectLst/>
                <a:uLnTx/>
                <a:uFillTx/>
                <a:latin typeface="Avenir Next"/>
                <a:sym typeface="Avenir Next"/>
              </a:rPr>
              <a:t> </a:t>
            </a: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Mobile </a:t>
            </a:r>
            <a:r>
              <a:rPr kumimoji="0" lang="en-US" sz="4000" b="1" i="0" u="none" strike="noStrike" kern="0" cap="none" spc="0" normalizeH="0" baseline="0" noProof="0" dirty="0">
                <a:ln>
                  <a:noFill/>
                </a:ln>
                <a:solidFill>
                  <a:srgbClr val="FFFFFF">
                    <a:lumMod val="95000"/>
                  </a:srgbClr>
                </a:solidFill>
                <a:effectLst/>
                <a:uLnTx/>
                <a:uFillTx/>
                <a:latin typeface="Avenir Next"/>
                <a:sym typeface="Avenir Next"/>
              </a:rPr>
              <a:t>apps may also give you away…</a:t>
            </a:r>
            <a:endParaRPr lang="en-US" sz="4000" b="1" dirty="0">
              <a:solidFill>
                <a:schemeClr val="bg1">
                  <a:lumMod val="95000"/>
                </a:schemeClr>
              </a:solidFill>
              <a:latin typeface="Calibri" panose="020F0502020204030204" pitchFamily="34" charset="0"/>
              <a:cs typeface="Calibri" panose="020F0502020204030204" pitchFamily="34" charset="0"/>
              <a:sym typeface="Avenir Next"/>
            </a:endParaRPr>
          </a:p>
        </p:txBody>
      </p:sp>
      <p:grpSp>
        <p:nvGrpSpPr>
          <p:cNvPr id="3087" name="组合 3086">
            <a:extLst>
              <a:ext uri="{FF2B5EF4-FFF2-40B4-BE49-F238E27FC236}">
                <a16:creationId xmlns:a16="http://schemas.microsoft.com/office/drawing/2014/main" id="{88C7C5E5-0056-4C6E-8616-59603CC3624C}"/>
              </a:ext>
            </a:extLst>
          </p:cNvPr>
          <p:cNvGrpSpPr/>
          <p:nvPr/>
        </p:nvGrpSpPr>
        <p:grpSpPr>
          <a:xfrm>
            <a:off x="6719373" y="732902"/>
            <a:ext cx="5472627" cy="6125098"/>
            <a:chOff x="6719373" y="732902"/>
            <a:chExt cx="5472627" cy="6125098"/>
          </a:xfrm>
        </p:grpSpPr>
        <p:pic>
          <p:nvPicPr>
            <p:cNvPr id="19" name="图片 18">
              <a:extLst>
                <a:ext uri="{FF2B5EF4-FFF2-40B4-BE49-F238E27FC236}">
                  <a16:creationId xmlns:a16="http://schemas.microsoft.com/office/drawing/2014/main" id="{030C9C9F-8270-4155-98B4-620983258F95}"/>
                </a:ext>
              </a:extLst>
            </p:cNvPr>
            <p:cNvPicPr>
              <a:picLocks noChangeAspect="1"/>
            </p:cNvPicPr>
            <p:nvPr/>
          </p:nvPicPr>
          <p:blipFill rotWithShape="1">
            <a:blip r:embed="rId4"/>
            <a:srcRect r="1511"/>
            <a:stretch/>
          </p:blipFill>
          <p:spPr>
            <a:xfrm>
              <a:off x="6719373" y="4017819"/>
              <a:ext cx="5472627" cy="2021840"/>
            </a:xfrm>
            <a:prstGeom prst="rect">
              <a:avLst/>
            </a:prstGeom>
          </p:spPr>
        </p:pic>
        <p:sp>
          <p:nvSpPr>
            <p:cNvPr id="20" name="矩形: 圆角 19">
              <a:extLst>
                <a:ext uri="{FF2B5EF4-FFF2-40B4-BE49-F238E27FC236}">
                  <a16:creationId xmlns:a16="http://schemas.microsoft.com/office/drawing/2014/main" id="{08D8FDCD-A412-460B-8BCA-11FBB37DE3D5}"/>
                </a:ext>
              </a:extLst>
            </p:cNvPr>
            <p:cNvSpPr/>
            <p:nvPr/>
          </p:nvSpPr>
          <p:spPr>
            <a:xfrm>
              <a:off x="8304739" y="6377940"/>
              <a:ext cx="2537460" cy="480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0" dirty="0">
                  <a:solidFill>
                    <a:srgbClr val="FFFFFF">
                      <a:lumMod val="95000"/>
                    </a:srgbClr>
                  </a:solidFill>
                  <a:latin typeface="Avenir Next"/>
                </a:rPr>
                <a:t>IEEE Networks 2016</a:t>
              </a:r>
              <a:endParaRPr lang="zh-CN" altLang="en-US" sz="2000" b="1" kern="0" dirty="0">
                <a:solidFill>
                  <a:srgbClr val="FFFFFF">
                    <a:lumMod val="95000"/>
                  </a:srgbClr>
                </a:solidFill>
                <a:latin typeface="Avenir Next"/>
              </a:endParaRPr>
            </a:p>
          </p:txBody>
        </p:sp>
        <p:pic>
          <p:nvPicPr>
            <p:cNvPr id="22" name="图片 21">
              <a:extLst>
                <a:ext uri="{FF2B5EF4-FFF2-40B4-BE49-F238E27FC236}">
                  <a16:creationId xmlns:a16="http://schemas.microsoft.com/office/drawing/2014/main" id="{3F262A15-BEB8-485C-B4C0-0F164EB3D218}"/>
                </a:ext>
              </a:extLst>
            </p:cNvPr>
            <p:cNvPicPr>
              <a:picLocks noChangeAspect="1"/>
            </p:cNvPicPr>
            <p:nvPr/>
          </p:nvPicPr>
          <p:blipFill>
            <a:blip r:embed="rId5"/>
            <a:stretch>
              <a:fillRect/>
            </a:stretch>
          </p:blipFill>
          <p:spPr>
            <a:xfrm>
              <a:off x="6776442" y="1365134"/>
              <a:ext cx="5415558" cy="2649991"/>
            </a:xfrm>
            <a:prstGeom prst="rect">
              <a:avLst/>
            </a:prstGeom>
          </p:spPr>
        </p:pic>
        <p:sp>
          <p:nvSpPr>
            <p:cNvPr id="26" name="文本框 25">
              <a:extLst>
                <a:ext uri="{FF2B5EF4-FFF2-40B4-BE49-F238E27FC236}">
                  <a16:creationId xmlns:a16="http://schemas.microsoft.com/office/drawing/2014/main" id="{383419CD-F4E6-443E-8E14-443C841B9AD9}"/>
                </a:ext>
              </a:extLst>
            </p:cNvPr>
            <p:cNvSpPr txBox="1"/>
            <p:nvPr/>
          </p:nvSpPr>
          <p:spPr>
            <a:xfrm>
              <a:off x="7130649" y="732902"/>
              <a:ext cx="4527201" cy="523220"/>
            </a:xfrm>
            <a:prstGeom prst="rect">
              <a:avLst/>
            </a:prstGeom>
            <a:noFill/>
          </p:spPr>
          <p:txBody>
            <a:bodyPr wrap="none" rtlCol="0">
              <a:spAutoFit/>
            </a:bodyPr>
            <a:lstStyle/>
            <a:p>
              <a:r>
                <a:rPr lang="en-US" altLang="zh-CN" sz="2800" b="1" kern="0" dirty="0">
                  <a:latin typeface="Avenir Next"/>
                </a:rPr>
                <a:t>Understand Human Mobility </a:t>
              </a:r>
              <a:endParaRPr lang="zh-CN" altLang="en-US" sz="2800" b="1" kern="0" dirty="0">
                <a:latin typeface="Avenir Next"/>
              </a:endParaRPr>
            </a:p>
          </p:txBody>
        </p:sp>
      </p:grpSp>
      <p:grpSp>
        <p:nvGrpSpPr>
          <p:cNvPr id="3089" name="组合 3088">
            <a:extLst>
              <a:ext uri="{FF2B5EF4-FFF2-40B4-BE49-F238E27FC236}">
                <a16:creationId xmlns:a16="http://schemas.microsoft.com/office/drawing/2014/main" id="{C61218FF-B950-4C66-BD86-72BE85B2053D}"/>
              </a:ext>
            </a:extLst>
          </p:cNvPr>
          <p:cNvGrpSpPr/>
          <p:nvPr/>
        </p:nvGrpSpPr>
        <p:grpSpPr>
          <a:xfrm>
            <a:off x="1" y="732902"/>
            <a:ext cx="6299200" cy="6125098"/>
            <a:chOff x="1" y="732902"/>
            <a:chExt cx="6299200" cy="6125098"/>
          </a:xfrm>
        </p:grpSpPr>
        <p:pic>
          <p:nvPicPr>
            <p:cNvPr id="3072" name="图片 3071">
              <a:extLst>
                <a:ext uri="{FF2B5EF4-FFF2-40B4-BE49-F238E27FC236}">
                  <a16:creationId xmlns:a16="http://schemas.microsoft.com/office/drawing/2014/main" id="{88B4A590-8E35-41D5-952A-04BDCB038134}"/>
                </a:ext>
              </a:extLst>
            </p:cNvPr>
            <p:cNvPicPr>
              <a:picLocks noChangeAspect="1"/>
            </p:cNvPicPr>
            <p:nvPr/>
          </p:nvPicPr>
          <p:blipFill>
            <a:blip r:embed="rId6"/>
            <a:stretch>
              <a:fillRect/>
            </a:stretch>
          </p:blipFill>
          <p:spPr>
            <a:xfrm>
              <a:off x="4250548" y="3464213"/>
              <a:ext cx="2031358" cy="1440000"/>
            </a:xfrm>
            <a:prstGeom prst="rect">
              <a:avLst/>
            </a:prstGeom>
          </p:spPr>
        </p:pic>
        <p:pic>
          <p:nvPicPr>
            <p:cNvPr id="3079" name="图片 3078">
              <a:extLst>
                <a:ext uri="{FF2B5EF4-FFF2-40B4-BE49-F238E27FC236}">
                  <a16:creationId xmlns:a16="http://schemas.microsoft.com/office/drawing/2014/main" id="{1B13336D-8F95-41AB-97E8-9848BA9F3B25}"/>
                </a:ext>
              </a:extLst>
            </p:cNvPr>
            <p:cNvPicPr>
              <a:picLocks noChangeAspect="1"/>
            </p:cNvPicPr>
            <p:nvPr/>
          </p:nvPicPr>
          <p:blipFill>
            <a:blip r:embed="rId7"/>
            <a:stretch>
              <a:fillRect/>
            </a:stretch>
          </p:blipFill>
          <p:spPr>
            <a:xfrm>
              <a:off x="168825" y="5096256"/>
              <a:ext cx="6063744" cy="1185163"/>
            </a:xfrm>
            <a:prstGeom prst="rect">
              <a:avLst/>
            </a:prstGeom>
          </p:spPr>
        </p:pic>
        <p:grpSp>
          <p:nvGrpSpPr>
            <p:cNvPr id="3088" name="组合 3087">
              <a:extLst>
                <a:ext uri="{FF2B5EF4-FFF2-40B4-BE49-F238E27FC236}">
                  <a16:creationId xmlns:a16="http://schemas.microsoft.com/office/drawing/2014/main" id="{AF7721A8-23BE-4C82-93F8-A03E796AED5E}"/>
                </a:ext>
              </a:extLst>
            </p:cNvPr>
            <p:cNvGrpSpPr/>
            <p:nvPr/>
          </p:nvGrpSpPr>
          <p:grpSpPr>
            <a:xfrm>
              <a:off x="1" y="732902"/>
              <a:ext cx="6299200" cy="6125098"/>
              <a:chOff x="1" y="732902"/>
              <a:chExt cx="6299200" cy="6125098"/>
            </a:xfrm>
          </p:grpSpPr>
          <p:sp>
            <p:nvSpPr>
              <p:cNvPr id="24" name="矩形: 圆角 23">
                <a:extLst>
                  <a:ext uri="{FF2B5EF4-FFF2-40B4-BE49-F238E27FC236}">
                    <a16:creationId xmlns:a16="http://schemas.microsoft.com/office/drawing/2014/main" id="{5385A470-D05A-40B1-A61F-931E76300AA7}"/>
                  </a:ext>
                </a:extLst>
              </p:cNvPr>
              <p:cNvSpPr/>
              <p:nvPr/>
            </p:nvSpPr>
            <p:spPr>
              <a:xfrm>
                <a:off x="661654" y="6286500"/>
                <a:ext cx="2976880"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0" dirty="0">
                    <a:solidFill>
                      <a:srgbClr val="FFFFFF">
                        <a:lumMod val="95000"/>
                      </a:srgbClr>
                    </a:solidFill>
                    <a:latin typeface="Avenir Next"/>
                  </a:rPr>
                  <a:t>ACM </a:t>
                </a:r>
                <a:r>
                  <a:rPr lang="en-US" altLang="zh-CN" sz="2000" b="1" kern="0" dirty="0" err="1">
                    <a:solidFill>
                      <a:srgbClr val="FFFFFF">
                        <a:lumMod val="95000"/>
                      </a:srgbClr>
                    </a:solidFill>
                    <a:latin typeface="Avenir Next"/>
                  </a:rPr>
                  <a:t>UbiComp</a:t>
                </a:r>
                <a:r>
                  <a:rPr lang="en-US" altLang="zh-CN" sz="2000" b="1" kern="0" dirty="0">
                    <a:solidFill>
                      <a:srgbClr val="FFFFFF">
                        <a:lumMod val="95000"/>
                      </a:srgbClr>
                    </a:solidFill>
                    <a:latin typeface="Avenir Next"/>
                  </a:rPr>
                  <a:t>/IMWUT 2016/2018/2019</a:t>
                </a:r>
                <a:endParaRPr lang="zh-CN" altLang="en-US" sz="2000" b="1" kern="0" dirty="0">
                  <a:solidFill>
                    <a:srgbClr val="FFFFFF">
                      <a:lumMod val="95000"/>
                    </a:srgbClr>
                  </a:solidFill>
                  <a:latin typeface="Avenir Next"/>
                </a:endParaRPr>
              </a:p>
            </p:txBody>
          </p:sp>
          <p:pic>
            <p:nvPicPr>
              <p:cNvPr id="6" name="图片 5">
                <a:extLst>
                  <a:ext uri="{FF2B5EF4-FFF2-40B4-BE49-F238E27FC236}">
                    <a16:creationId xmlns:a16="http://schemas.microsoft.com/office/drawing/2014/main" id="{58DF3EC2-E12D-4B3E-8E2C-F61F4BAA9676}"/>
                  </a:ext>
                </a:extLst>
              </p:cNvPr>
              <p:cNvPicPr>
                <a:picLocks noChangeAspect="1"/>
              </p:cNvPicPr>
              <p:nvPr/>
            </p:nvPicPr>
            <p:blipFill>
              <a:blip r:embed="rId8"/>
              <a:stretch>
                <a:fillRect/>
              </a:stretch>
            </p:blipFill>
            <p:spPr>
              <a:xfrm>
                <a:off x="693354" y="1539332"/>
                <a:ext cx="2174667" cy="1696719"/>
              </a:xfrm>
              <a:prstGeom prst="rect">
                <a:avLst/>
              </a:prstGeom>
            </p:spPr>
          </p:pic>
          <p:pic>
            <p:nvPicPr>
              <p:cNvPr id="10" name="图片 9">
                <a:extLst>
                  <a:ext uri="{FF2B5EF4-FFF2-40B4-BE49-F238E27FC236}">
                    <a16:creationId xmlns:a16="http://schemas.microsoft.com/office/drawing/2014/main" id="{295B48CA-5DD1-47A4-854B-055BFADEF573}"/>
                  </a:ext>
                </a:extLst>
              </p:cNvPr>
              <p:cNvPicPr>
                <a:picLocks noChangeAspect="1"/>
              </p:cNvPicPr>
              <p:nvPr/>
            </p:nvPicPr>
            <p:blipFill>
              <a:blip r:embed="rId9"/>
              <a:stretch>
                <a:fillRect/>
              </a:stretch>
            </p:blipFill>
            <p:spPr>
              <a:xfrm>
                <a:off x="272233" y="3439530"/>
                <a:ext cx="1941194" cy="1440000"/>
              </a:xfrm>
              <a:prstGeom prst="rect">
                <a:avLst/>
              </a:prstGeom>
            </p:spPr>
          </p:pic>
          <p:sp>
            <p:nvSpPr>
              <p:cNvPr id="30" name="文本框 29">
                <a:extLst>
                  <a:ext uri="{FF2B5EF4-FFF2-40B4-BE49-F238E27FC236}">
                    <a16:creationId xmlns:a16="http://schemas.microsoft.com/office/drawing/2014/main" id="{0B5148FF-003E-431B-AFBE-4CA6D28E3980}"/>
                  </a:ext>
                </a:extLst>
              </p:cNvPr>
              <p:cNvSpPr txBox="1"/>
              <p:nvPr/>
            </p:nvSpPr>
            <p:spPr>
              <a:xfrm>
                <a:off x="1" y="732902"/>
                <a:ext cx="6299200" cy="523220"/>
              </a:xfrm>
              <a:prstGeom prst="rect">
                <a:avLst/>
              </a:prstGeom>
              <a:noFill/>
            </p:spPr>
            <p:txBody>
              <a:bodyPr wrap="square" rtlCol="0">
                <a:spAutoFit/>
              </a:bodyPr>
              <a:lstStyle/>
              <a:p>
                <a:pPr algn="ctr"/>
                <a:r>
                  <a:rPr lang="en-US" altLang="zh-CN" sz="2800" b="1" kern="0" dirty="0">
                    <a:latin typeface="Avenir Next"/>
                  </a:rPr>
                  <a:t>Discover Different Types of Mobile User</a:t>
                </a:r>
                <a:endParaRPr lang="zh-CN" altLang="en-US" sz="2800" b="1" kern="0" dirty="0">
                  <a:latin typeface="Avenir Next"/>
                </a:endParaRPr>
              </a:p>
            </p:txBody>
          </p:sp>
          <p:sp>
            <p:nvSpPr>
              <p:cNvPr id="27" name="文本框 26">
                <a:extLst>
                  <a:ext uri="{FF2B5EF4-FFF2-40B4-BE49-F238E27FC236}">
                    <a16:creationId xmlns:a16="http://schemas.microsoft.com/office/drawing/2014/main" id="{A0318C67-6B0D-4689-8AF0-E396AE2C4EEF}"/>
                  </a:ext>
                </a:extLst>
              </p:cNvPr>
              <p:cNvSpPr txBox="1"/>
              <p:nvPr/>
            </p:nvSpPr>
            <p:spPr>
              <a:xfrm>
                <a:off x="194584" y="1186872"/>
                <a:ext cx="2765501" cy="400110"/>
              </a:xfrm>
              <a:prstGeom prst="rect">
                <a:avLst/>
              </a:prstGeom>
              <a:noFill/>
            </p:spPr>
            <p:txBody>
              <a:bodyPr wrap="none" rtlCol="0">
                <a:spAutoFit/>
              </a:bodyPr>
              <a:lstStyle/>
              <a:p>
                <a:pPr marL="342900" indent="-342900">
                  <a:buFont typeface="Wingdings" panose="05000000000000000000" pitchFamily="2" charset="2"/>
                  <a:buChar char="Ø"/>
                </a:pPr>
                <a:r>
                  <a:rPr lang="en-US" altLang="zh-CN" sz="2000" b="1" kern="0" dirty="0">
                    <a:solidFill>
                      <a:srgbClr val="4472C4"/>
                    </a:solidFill>
                    <a:latin typeface="Avenir Next"/>
                  </a:rPr>
                  <a:t>Age, Gender, Income</a:t>
                </a:r>
              </a:p>
            </p:txBody>
          </p:sp>
          <p:pic>
            <p:nvPicPr>
              <p:cNvPr id="3075" name="图片 3074">
                <a:extLst>
                  <a:ext uri="{FF2B5EF4-FFF2-40B4-BE49-F238E27FC236}">
                    <a16:creationId xmlns:a16="http://schemas.microsoft.com/office/drawing/2014/main" id="{42003FEA-7C27-487B-8817-918B445FC52B}"/>
                  </a:ext>
                </a:extLst>
              </p:cNvPr>
              <p:cNvPicPr>
                <a:picLocks noChangeAspect="1"/>
              </p:cNvPicPr>
              <p:nvPr/>
            </p:nvPicPr>
            <p:blipFill>
              <a:blip r:embed="rId10"/>
              <a:stretch>
                <a:fillRect/>
              </a:stretch>
            </p:blipFill>
            <p:spPr>
              <a:xfrm>
                <a:off x="2217010" y="3445922"/>
                <a:ext cx="1987124" cy="1440000"/>
              </a:xfrm>
              <a:prstGeom prst="rect">
                <a:avLst/>
              </a:prstGeom>
            </p:spPr>
          </p:pic>
          <p:sp>
            <p:nvSpPr>
              <p:cNvPr id="41" name="文本框 40">
                <a:extLst>
                  <a:ext uri="{FF2B5EF4-FFF2-40B4-BE49-F238E27FC236}">
                    <a16:creationId xmlns:a16="http://schemas.microsoft.com/office/drawing/2014/main" id="{C9989BD8-0997-41F8-B549-71004200BEA2}"/>
                  </a:ext>
                </a:extLst>
              </p:cNvPr>
              <p:cNvSpPr txBox="1"/>
              <p:nvPr/>
            </p:nvSpPr>
            <p:spPr>
              <a:xfrm>
                <a:off x="194584" y="4790593"/>
                <a:ext cx="4884928" cy="400110"/>
              </a:xfrm>
              <a:prstGeom prst="rect">
                <a:avLst/>
              </a:prstGeom>
              <a:noFill/>
            </p:spPr>
            <p:txBody>
              <a:bodyPr wrap="square">
                <a:spAutoFit/>
              </a:bodyPr>
              <a:lstStyle/>
              <a:p>
                <a:pPr marL="342900" indent="-342900">
                  <a:buFont typeface="Wingdings" panose="05000000000000000000" pitchFamily="2" charset="2"/>
                  <a:buChar char="Ø"/>
                </a:pPr>
                <a:r>
                  <a:rPr lang="en-US" altLang="zh-CN" sz="2000" b="1" kern="0" dirty="0">
                    <a:solidFill>
                      <a:srgbClr val="4472C4"/>
                    </a:solidFill>
                    <a:latin typeface="Avenir Next"/>
                  </a:rPr>
                  <a:t>Lifestyles (active days/hours/# of apps)</a:t>
                </a:r>
              </a:p>
            </p:txBody>
          </p:sp>
          <p:sp>
            <p:nvSpPr>
              <p:cNvPr id="43" name="文本框 42">
                <a:extLst>
                  <a:ext uri="{FF2B5EF4-FFF2-40B4-BE49-F238E27FC236}">
                    <a16:creationId xmlns:a16="http://schemas.microsoft.com/office/drawing/2014/main" id="{BCABD85C-2BCD-4907-AAE1-229B7E5FF554}"/>
                  </a:ext>
                </a:extLst>
              </p:cNvPr>
              <p:cNvSpPr txBox="1"/>
              <p:nvPr/>
            </p:nvSpPr>
            <p:spPr>
              <a:xfrm>
                <a:off x="194584" y="3103295"/>
                <a:ext cx="4760976" cy="400110"/>
              </a:xfrm>
              <a:prstGeom prst="rect">
                <a:avLst/>
              </a:prstGeom>
              <a:noFill/>
            </p:spPr>
            <p:txBody>
              <a:bodyPr wrap="square">
                <a:spAutoFit/>
              </a:bodyPr>
              <a:lstStyle/>
              <a:p>
                <a:pPr marL="342900" indent="-342900">
                  <a:buFont typeface="Wingdings" panose="05000000000000000000" pitchFamily="2" charset="2"/>
                  <a:buChar char="Ø"/>
                </a:pPr>
                <a:r>
                  <a:rPr lang="en-US" altLang="zh-CN" sz="2000" b="1" kern="0" dirty="0">
                    <a:solidFill>
                      <a:srgbClr val="4472C4"/>
                    </a:solidFill>
                    <a:latin typeface="Avenir Next"/>
                  </a:rPr>
                  <a:t>Spatial Info (e.g., urban or suburb)</a:t>
                </a:r>
              </a:p>
            </p:txBody>
          </p:sp>
          <p:sp>
            <p:nvSpPr>
              <p:cNvPr id="44" name="矩形: 圆角 43">
                <a:extLst>
                  <a:ext uri="{FF2B5EF4-FFF2-40B4-BE49-F238E27FC236}">
                    <a16:creationId xmlns:a16="http://schemas.microsoft.com/office/drawing/2014/main" id="{78B904E6-594A-49D7-A736-3B3C9A9FAAAB}"/>
                  </a:ext>
                </a:extLst>
              </p:cNvPr>
              <p:cNvSpPr/>
              <p:nvPr/>
            </p:nvSpPr>
            <p:spPr>
              <a:xfrm>
                <a:off x="3801094" y="6286500"/>
                <a:ext cx="2039620"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0" dirty="0">
                    <a:solidFill>
                      <a:srgbClr val="FFFFFF">
                        <a:lumMod val="95000"/>
                      </a:srgbClr>
                    </a:solidFill>
                    <a:latin typeface="Avenir Next"/>
                  </a:rPr>
                  <a:t>IEEE System</a:t>
                </a:r>
              </a:p>
              <a:p>
                <a:pPr algn="ctr"/>
                <a:r>
                  <a:rPr lang="en-US" altLang="zh-CN" sz="2000" b="1" kern="0" dirty="0">
                    <a:solidFill>
                      <a:srgbClr val="FFFFFF">
                        <a:lumMod val="95000"/>
                      </a:srgbClr>
                    </a:solidFill>
                    <a:latin typeface="Avenir Next"/>
                  </a:rPr>
                  <a:t>Journal 2017</a:t>
                </a:r>
                <a:endParaRPr lang="zh-CN" altLang="en-US" sz="2000" b="1" kern="0" dirty="0">
                  <a:solidFill>
                    <a:srgbClr val="FFFFFF">
                      <a:lumMod val="95000"/>
                    </a:srgbClr>
                  </a:solidFill>
                  <a:latin typeface="Avenir Next"/>
                </a:endParaRPr>
              </a:p>
            </p:txBody>
          </p:sp>
          <p:pic>
            <p:nvPicPr>
              <p:cNvPr id="3083" name="图片 3082">
                <a:extLst>
                  <a:ext uri="{FF2B5EF4-FFF2-40B4-BE49-F238E27FC236}">
                    <a16:creationId xmlns:a16="http://schemas.microsoft.com/office/drawing/2014/main" id="{C5014202-3D29-4FAD-8164-D4508DBD5996}"/>
                  </a:ext>
                </a:extLst>
              </p:cNvPr>
              <p:cNvPicPr>
                <a:picLocks noChangeAspect="1"/>
              </p:cNvPicPr>
              <p:nvPr/>
            </p:nvPicPr>
            <p:blipFill>
              <a:blip r:embed="rId11"/>
              <a:stretch>
                <a:fillRect/>
              </a:stretch>
            </p:blipFill>
            <p:spPr>
              <a:xfrm>
                <a:off x="3621651" y="1550000"/>
                <a:ext cx="2379792" cy="1666240"/>
              </a:xfrm>
              <a:prstGeom prst="rect">
                <a:avLst/>
              </a:prstGeom>
            </p:spPr>
          </p:pic>
          <p:sp>
            <p:nvSpPr>
              <p:cNvPr id="48" name="文本框 47">
                <a:extLst>
                  <a:ext uri="{FF2B5EF4-FFF2-40B4-BE49-F238E27FC236}">
                    <a16:creationId xmlns:a16="http://schemas.microsoft.com/office/drawing/2014/main" id="{AC7ACD48-CB68-479B-A48A-8F812770984E}"/>
                  </a:ext>
                </a:extLst>
              </p:cNvPr>
              <p:cNvSpPr txBox="1"/>
              <p:nvPr/>
            </p:nvSpPr>
            <p:spPr>
              <a:xfrm>
                <a:off x="3524305" y="1186872"/>
                <a:ext cx="2489200" cy="400110"/>
              </a:xfrm>
              <a:prstGeom prst="rect">
                <a:avLst/>
              </a:prstGeom>
              <a:noFill/>
            </p:spPr>
            <p:txBody>
              <a:bodyPr wrap="square">
                <a:spAutoFit/>
              </a:bodyPr>
              <a:lstStyle/>
              <a:p>
                <a:pPr marL="342900" indent="-342900">
                  <a:buFont typeface="Wingdings" panose="05000000000000000000" pitchFamily="2" charset="2"/>
                  <a:buChar char="Ø"/>
                </a:pPr>
                <a:r>
                  <a:rPr lang="en-US" altLang="zh-CN" sz="2000" b="1" kern="0" dirty="0">
                    <a:solidFill>
                      <a:srgbClr val="4472C4"/>
                    </a:solidFill>
                    <a:latin typeface="Avenir Next"/>
                  </a:rPr>
                  <a:t>Personal Interests</a:t>
                </a:r>
              </a:p>
            </p:txBody>
          </p:sp>
        </p:grpSp>
      </p:grpSp>
      <p:cxnSp>
        <p:nvCxnSpPr>
          <p:cNvPr id="3086" name="直接连接符 3085">
            <a:extLst>
              <a:ext uri="{FF2B5EF4-FFF2-40B4-BE49-F238E27FC236}">
                <a16:creationId xmlns:a16="http://schemas.microsoft.com/office/drawing/2014/main" id="{121EFE33-15C3-4F9A-A7FF-084B892FA998}"/>
              </a:ext>
            </a:extLst>
          </p:cNvPr>
          <p:cNvCxnSpPr/>
          <p:nvPr/>
        </p:nvCxnSpPr>
        <p:spPr>
          <a:xfrm>
            <a:off x="6560916" y="763929"/>
            <a:ext cx="0" cy="6094071"/>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96052603"/>
      </p:ext>
    </p:extLst>
  </p:cSld>
  <p:clrMapOvr>
    <a:masterClrMapping/>
  </p:clrMapOvr>
  <mc:AlternateContent xmlns:mc="http://schemas.openxmlformats.org/markup-compatibility/2006" xmlns:p14="http://schemas.microsoft.com/office/powerpoint/2010/main">
    <mc:Choice Requires="p14">
      <p:transition spd="slow" p14:dur="2000" advTm="44001"/>
    </mc:Choice>
    <mc:Fallback xmlns="">
      <p:transition spd="slow" advTm="440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666E4E69-41D1-411F-8DD7-48FEEFF36701}"/>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FFFFF">
                    <a:lumMod val="95000"/>
                  </a:srgbClr>
                </a:solidFill>
                <a:effectLst/>
                <a:uLnTx/>
                <a:uFillTx/>
                <a:latin typeface="Avenir Next"/>
                <a:sym typeface="Avenir Next"/>
              </a:rPr>
              <a:t>How to collect m</a:t>
            </a: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obile app usage behaviors secretly?</a:t>
            </a:r>
            <a:endParaRPr lang="en-US" sz="4000" b="1" dirty="0">
              <a:solidFill>
                <a:schemeClr val="bg1">
                  <a:lumMod val="95000"/>
                </a:schemeClr>
              </a:solidFill>
              <a:latin typeface="Calibri" panose="020F0502020204030204" pitchFamily="34" charset="0"/>
              <a:cs typeface="Calibri" panose="020F0502020204030204" pitchFamily="34" charset="0"/>
              <a:sym typeface="Avenir Next"/>
            </a:endParaRPr>
          </a:p>
        </p:txBody>
      </p:sp>
      <p:pic>
        <p:nvPicPr>
          <p:cNvPr id="14" name="图片 13">
            <a:extLst>
              <a:ext uri="{FF2B5EF4-FFF2-40B4-BE49-F238E27FC236}">
                <a16:creationId xmlns:a16="http://schemas.microsoft.com/office/drawing/2014/main" id="{3DA4D053-2760-4F2D-A267-0400A5457197}"/>
              </a:ext>
            </a:extLst>
          </p:cNvPr>
          <p:cNvPicPr>
            <a:picLocks noChangeAspect="1"/>
          </p:cNvPicPr>
          <p:nvPr/>
        </p:nvPicPr>
        <p:blipFill>
          <a:blip r:embed="rId4"/>
          <a:stretch>
            <a:fillRect/>
          </a:stretch>
        </p:blipFill>
        <p:spPr>
          <a:xfrm>
            <a:off x="4157662" y="3868102"/>
            <a:ext cx="981075" cy="447675"/>
          </a:xfrm>
          <a:prstGeom prst="rect">
            <a:avLst/>
          </a:prstGeom>
        </p:spPr>
      </p:pic>
      <p:grpSp>
        <p:nvGrpSpPr>
          <p:cNvPr id="19" name="组合 18">
            <a:extLst>
              <a:ext uri="{FF2B5EF4-FFF2-40B4-BE49-F238E27FC236}">
                <a16:creationId xmlns:a16="http://schemas.microsoft.com/office/drawing/2014/main" id="{EEF624EE-CF27-4B9D-A6A4-D48C53D35F45}"/>
              </a:ext>
            </a:extLst>
          </p:cNvPr>
          <p:cNvGrpSpPr/>
          <p:nvPr/>
        </p:nvGrpSpPr>
        <p:grpSpPr>
          <a:xfrm>
            <a:off x="238760" y="838200"/>
            <a:ext cx="5306261" cy="5841297"/>
            <a:chOff x="238760" y="838200"/>
            <a:chExt cx="5306261" cy="5841297"/>
          </a:xfrm>
        </p:grpSpPr>
        <p:sp>
          <p:nvSpPr>
            <p:cNvPr id="8" name="文本框 7">
              <a:extLst>
                <a:ext uri="{FF2B5EF4-FFF2-40B4-BE49-F238E27FC236}">
                  <a16:creationId xmlns:a16="http://schemas.microsoft.com/office/drawing/2014/main" id="{0DB4C28F-45A3-4E80-842F-08B4B365FD39}"/>
                </a:ext>
              </a:extLst>
            </p:cNvPr>
            <p:cNvSpPr txBox="1"/>
            <p:nvPr/>
          </p:nvSpPr>
          <p:spPr>
            <a:xfrm>
              <a:off x="238760" y="838200"/>
              <a:ext cx="5306261" cy="1200329"/>
            </a:xfrm>
            <a:prstGeom prst="rect">
              <a:avLst/>
            </a:prstGeom>
            <a:noFill/>
          </p:spPr>
          <p:txBody>
            <a:bodyPr wrap="none" rtlCol="0">
              <a:spAutoFit/>
            </a:bodyPr>
            <a:lstStyle/>
            <a:p>
              <a:r>
                <a:rPr lang="en-US" altLang="zh-CN" sz="2400" b="1" kern="0" dirty="0">
                  <a:latin typeface="Avenir Next"/>
                </a:rPr>
                <a:t>Internet Service Provider (ISP) Datasets</a:t>
              </a:r>
            </a:p>
            <a:p>
              <a:pPr marL="342900" indent="-342900">
                <a:buFont typeface="Wingdings" panose="05000000000000000000" pitchFamily="2" charset="2"/>
                <a:buChar char="Ø"/>
              </a:pPr>
              <a:r>
                <a:rPr lang="en-US" altLang="zh-CN" sz="2400" b="1" kern="0" dirty="0">
                  <a:latin typeface="Avenir Next"/>
                </a:rPr>
                <a:t>Cellular network traffic</a:t>
              </a:r>
            </a:p>
            <a:p>
              <a:pPr marL="342900" indent="-342900">
                <a:buFont typeface="Wingdings" panose="05000000000000000000" pitchFamily="2" charset="2"/>
                <a:buChar char="Ø"/>
              </a:pPr>
              <a:r>
                <a:rPr lang="en-US" altLang="zh-CN" sz="2400" b="1" kern="0" dirty="0">
                  <a:latin typeface="Avenir Next"/>
                </a:rPr>
                <a:t>Extract app usage from HTTP headers</a:t>
              </a:r>
              <a:endParaRPr lang="zh-CN" altLang="en-US" sz="2400" b="1" kern="0" dirty="0">
                <a:latin typeface="Avenir Next"/>
              </a:endParaRPr>
            </a:p>
          </p:txBody>
        </p:sp>
        <p:pic>
          <p:nvPicPr>
            <p:cNvPr id="12" name="图片 11">
              <a:extLst>
                <a:ext uri="{FF2B5EF4-FFF2-40B4-BE49-F238E27FC236}">
                  <a16:creationId xmlns:a16="http://schemas.microsoft.com/office/drawing/2014/main" id="{618952AD-06A2-4322-81BF-C6A6F8F4C24C}"/>
                </a:ext>
              </a:extLst>
            </p:cNvPr>
            <p:cNvPicPr>
              <a:picLocks noChangeAspect="1"/>
            </p:cNvPicPr>
            <p:nvPr/>
          </p:nvPicPr>
          <p:blipFill>
            <a:blip r:embed="rId5"/>
            <a:stretch>
              <a:fillRect/>
            </a:stretch>
          </p:blipFill>
          <p:spPr>
            <a:xfrm>
              <a:off x="607059" y="4679633"/>
              <a:ext cx="4587241" cy="1073192"/>
            </a:xfrm>
            <a:prstGeom prst="rect">
              <a:avLst/>
            </a:prstGeom>
          </p:spPr>
        </p:pic>
        <p:pic>
          <p:nvPicPr>
            <p:cNvPr id="5124" name="Picture 4" descr="VPN or Virtual Private Network: What is it and why do I need one?">
              <a:extLst>
                <a:ext uri="{FF2B5EF4-FFF2-40B4-BE49-F238E27FC236}">
                  <a16:creationId xmlns:a16="http://schemas.microsoft.com/office/drawing/2014/main" id="{8E7E8E3B-39F3-4DAB-BC09-48A5876324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215" r="2718" b="13226"/>
            <a:stretch/>
          </p:blipFill>
          <p:spPr bwMode="auto">
            <a:xfrm>
              <a:off x="431802" y="2225040"/>
              <a:ext cx="4880972" cy="224536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圆角 15">
              <a:extLst>
                <a:ext uri="{FF2B5EF4-FFF2-40B4-BE49-F238E27FC236}">
                  <a16:creationId xmlns:a16="http://schemas.microsoft.com/office/drawing/2014/main" id="{63E59132-929C-4619-825F-00B1C5AF1010}"/>
                </a:ext>
              </a:extLst>
            </p:cNvPr>
            <p:cNvSpPr/>
            <p:nvPr/>
          </p:nvSpPr>
          <p:spPr>
            <a:xfrm>
              <a:off x="770128" y="6026414"/>
              <a:ext cx="4543552" cy="653083"/>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kern="0" dirty="0">
                  <a:solidFill>
                    <a:schemeClr val="bg1"/>
                  </a:solidFill>
                  <a:latin typeface="Avenir Next"/>
                </a:rPr>
                <a:t>Privacy-related regulations limit third-party access to data </a:t>
              </a:r>
              <a:r>
                <a:rPr lang="en-US" altLang="zh-CN" sz="2400" b="1" kern="0" dirty="0">
                  <a:solidFill>
                    <a:schemeClr val="bg1"/>
                  </a:solidFill>
                  <a:latin typeface="Avenir Next"/>
                  <a:sym typeface="Wingdings" panose="05000000000000000000" pitchFamily="2" charset="2"/>
                </a:rPr>
                <a:t></a:t>
              </a:r>
              <a:endParaRPr lang="zh-CN" altLang="en-US" sz="2400" b="1" kern="0" dirty="0">
                <a:solidFill>
                  <a:schemeClr val="bg1"/>
                </a:solidFill>
                <a:latin typeface="Avenir Next"/>
              </a:endParaRPr>
            </a:p>
          </p:txBody>
        </p:sp>
      </p:grpSp>
      <p:grpSp>
        <p:nvGrpSpPr>
          <p:cNvPr id="17" name="组合 16">
            <a:extLst>
              <a:ext uri="{FF2B5EF4-FFF2-40B4-BE49-F238E27FC236}">
                <a16:creationId xmlns:a16="http://schemas.microsoft.com/office/drawing/2014/main" id="{D33C0F46-F098-480C-9596-53ACBD3C5BC0}"/>
              </a:ext>
            </a:extLst>
          </p:cNvPr>
          <p:cNvGrpSpPr/>
          <p:nvPr/>
        </p:nvGrpSpPr>
        <p:grpSpPr>
          <a:xfrm>
            <a:off x="6189785" y="838200"/>
            <a:ext cx="6002215" cy="5867400"/>
            <a:chOff x="6189785" y="838200"/>
            <a:chExt cx="6002215" cy="5867400"/>
          </a:xfrm>
        </p:grpSpPr>
        <p:pic>
          <p:nvPicPr>
            <p:cNvPr id="5" name="Picture 4" descr="How To Limit iPhone &amp;amp; iPad App Usage With Screen Time - Macworld UK">
              <a:extLst>
                <a:ext uri="{FF2B5EF4-FFF2-40B4-BE49-F238E27FC236}">
                  <a16:creationId xmlns:a16="http://schemas.microsoft.com/office/drawing/2014/main" id="{4A3EB387-19E6-4F7A-AD74-14A8A48DAB9E}"/>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889" b="99889" l="29750" r="68750"/>
                      </a14:imgEffect>
                    </a14:imgLayer>
                  </a14:imgProps>
                </a:ext>
                <a:ext uri="{28A0092B-C50C-407E-A947-70E740481C1C}">
                  <a14:useLocalDpi xmlns:a14="http://schemas.microsoft.com/office/drawing/2010/main" val="0"/>
                </a:ext>
              </a:extLst>
            </a:blip>
            <a:srcRect l="29789" r="31097"/>
            <a:stretch/>
          </p:blipFill>
          <p:spPr bwMode="auto">
            <a:xfrm>
              <a:off x="6515487" y="3391684"/>
              <a:ext cx="1388166" cy="2661777"/>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44ABDEF3-10AA-4091-A061-813C46C83A69}"/>
                </a:ext>
              </a:extLst>
            </p:cNvPr>
            <p:cNvSpPr txBox="1"/>
            <p:nvPr/>
          </p:nvSpPr>
          <p:spPr>
            <a:xfrm>
              <a:off x="6374542" y="838200"/>
              <a:ext cx="5373587" cy="2677656"/>
            </a:xfrm>
            <a:prstGeom prst="rect">
              <a:avLst/>
            </a:prstGeom>
            <a:noFill/>
          </p:spPr>
          <p:txBody>
            <a:bodyPr wrap="none" rtlCol="0">
              <a:spAutoFit/>
            </a:bodyPr>
            <a:lstStyle/>
            <a:p>
              <a:r>
                <a:rPr lang="en-US" altLang="zh-CN" sz="2400" b="1" kern="0" dirty="0">
                  <a:latin typeface="Avenir Next"/>
                </a:rPr>
                <a:t>Pertain from the mobile devices directly </a:t>
              </a:r>
            </a:p>
            <a:p>
              <a:pPr marL="342900" indent="-342900">
                <a:buFont typeface="Wingdings" panose="05000000000000000000" pitchFamily="2" charset="2"/>
                <a:buChar char="Ø"/>
              </a:pPr>
              <a:r>
                <a:rPr lang="en-US" altLang="zh-CN" sz="2400" b="1" kern="0" dirty="0">
                  <a:latin typeface="Avenir Next"/>
                </a:rPr>
                <a:t>App usage function</a:t>
              </a:r>
            </a:p>
            <a:p>
              <a:pPr marL="342900" indent="-342900">
                <a:buFont typeface="Wingdings" panose="05000000000000000000" pitchFamily="2" charset="2"/>
                <a:buChar char="Ø"/>
              </a:pPr>
              <a:r>
                <a:rPr lang="en-US" altLang="zh-CN" sz="2400" b="1" kern="0" dirty="0">
                  <a:latin typeface="Avenir Next"/>
                </a:rPr>
                <a:t>System-kernel information </a:t>
              </a:r>
            </a:p>
            <a:p>
              <a:pPr marL="742950" lvl="1" indent="-285750">
                <a:buFont typeface="Arial" panose="020B0604020202020204" pitchFamily="34" charset="0"/>
                <a:buChar char="•"/>
              </a:pPr>
              <a:r>
                <a:rPr lang="en-US" altLang="zh-CN" sz="2400" b="1" kern="0" dirty="0">
                  <a:latin typeface="Avenir Next"/>
                </a:rPr>
                <a:t>proc filesystem</a:t>
              </a:r>
            </a:p>
            <a:p>
              <a:pPr marL="742950" lvl="1" indent="-285750">
                <a:buFont typeface="Arial" panose="020B0604020202020204" pitchFamily="34" charset="0"/>
                <a:buChar char="•"/>
              </a:pPr>
              <a:r>
                <a:rPr lang="en-US" altLang="zh-CN" sz="2400" b="1" kern="0" dirty="0">
                  <a:latin typeface="Avenir Next"/>
                </a:rPr>
                <a:t>memory</a:t>
              </a:r>
            </a:p>
            <a:p>
              <a:pPr marL="742950" lvl="1" indent="-285750">
                <a:buFont typeface="Arial" panose="020B0604020202020204" pitchFamily="34" charset="0"/>
                <a:buChar char="•"/>
              </a:pPr>
              <a:r>
                <a:rPr lang="en-US" altLang="zh-CN" sz="2400" b="1" kern="0" dirty="0">
                  <a:latin typeface="Avenir Next"/>
                </a:rPr>
                <a:t>internet traffic data</a:t>
              </a:r>
            </a:p>
            <a:p>
              <a:pPr marL="742950" lvl="1" indent="-285750">
                <a:buFont typeface="Arial" panose="020B0604020202020204" pitchFamily="34" charset="0"/>
                <a:buChar char="•"/>
              </a:pPr>
              <a:r>
                <a:rPr lang="en-US" altLang="zh-CN" sz="2400" b="1" kern="0" dirty="0">
                  <a:latin typeface="Avenir Next"/>
                </a:rPr>
                <a:t>battery and CPU</a:t>
              </a:r>
            </a:p>
          </p:txBody>
        </p:sp>
        <p:pic>
          <p:nvPicPr>
            <p:cNvPr id="5126" name="Picture 6" descr="About the battery usage on your iPhone, iPad, and iPod touch - Apple Support">
              <a:extLst>
                <a:ext uri="{FF2B5EF4-FFF2-40B4-BE49-F238E27FC236}">
                  <a16:creationId xmlns:a16="http://schemas.microsoft.com/office/drawing/2014/main" id="{2123D93A-CD59-4BC5-932D-F9AD7999B5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12800" y="3485780"/>
              <a:ext cx="1229282" cy="246999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ow To See Memory Usage By Apps On Android Oreo – BestusefulTips">
              <a:extLst>
                <a:ext uri="{FF2B5EF4-FFF2-40B4-BE49-F238E27FC236}">
                  <a16:creationId xmlns:a16="http://schemas.microsoft.com/office/drawing/2014/main" id="{18CF5C0F-81C1-4F1F-9C12-142F15E90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5235" y="3618117"/>
              <a:ext cx="1571939" cy="2162810"/>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圆角 21">
              <a:extLst>
                <a:ext uri="{FF2B5EF4-FFF2-40B4-BE49-F238E27FC236}">
                  <a16:creationId xmlns:a16="http://schemas.microsoft.com/office/drawing/2014/main" id="{7B8E10D5-F8E7-4415-90D5-3F157BB6EF79}"/>
                </a:ext>
              </a:extLst>
            </p:cNvPr>
            <p:cNvSpPr/>
            <p:nvPr/>
          </p:nvSpPr>
          <p:spPr>
            <a:xfrm>
              <a:off x="6189785" y="6026414"/>
              <a:ext cx="6002215" cy="67918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kern="0" dirty="0">
                  <a:solidFill>
                    <a:schemeClr val="bg1"/>
                  </a:solidFill>
                  <a:latin typeface="Avenir Next"/>
                </a:rPr>
                <a:t>Operating systems have prompted the third-party apps to curtail access to these data </a:t>
              </a:r>
              <a:r>
                <a:rPr lang="en-US" altLang="zh-CN" sz="2400" b="1" kern="0" dirty="0">
                  <a:solidFill>
                    <a:schemeClr val="bg1"/>
                  </a:solidFill>
                  <a:latin typeface="Avenir Next"/>
                  <a:sym typeface="Wingdings" panose="05000000000000000000" pitchFamily="2" charset="2"/>
                </a:rPr>
                <a:t></a:t>
              </a:r>
              <a:endParaRPr lang="zh-CN" altLang="en-US" sz="2400" b="1" kern="0" dirty="0">
                <a:solidFill>
                  <a:schemeClr val="bg1"/>
                </a:solidFill>
                <a:latin typeface="Avenir Next"/>
              </a:endParaRPr>
            </a:p>
          </p:txBody>
        </p:sp>
      </p:grpSp>
      <p:cxnSp>
        <p:nvCxnSpPr>
          <p:cNvPr id="23" name="直接连接符 22">
            <a:extLst>
              <a:ext uri="{FF2B5EF4-FFF2-40B4-BE49-F238E27FC236}">
                <a16:creationId xmlns:a16="http://schemas.microsoft.com/office/drawing/2014/main" id="{93192885-C4B7-4123-93F3-3A66679B2DB3}"/>
              </a:ext>
            </a:extLst>
          </p:cNvPr>
          <p:cNvCxnSpPr/>
          <p:nvPr/>
        </p:nvCxnSpPr>
        <p:spPr>
          <a:xfrm>
            <a:off x="5915756" y="763929"/>
            <a:ext cx="0" cy="6094071"/>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32489371"/>
      </p:ext>
    </p:extLst>
  </p:cSld>
  <p:clrMapOvr>
    <a:masterClrMapping/>
  </p:clrMapOvr>
  <mc:AlternateContent xmlns:mc="http://schemas.openxmlformats.org/markup-compatibility/2006" xmlns:p14="http://schemas.microsoft.com/office/powerpoint/2010/main">
    <mc:Choice Requires="p14">
      <p:transition spd="slow" p14:dur="2000" advTm="69993"/>
    </mc:Choice>
    <mc:Fallback xmlns="">
      <p:transition spd="slow" advTm="69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5EF373E-E1B6-EA49-8263-BC5DA222A673}"/>
              </a:ext>
            </a:extLst>
          </p:cNvPr>
          <p:cNvSpPr txBox="1">
            <a:spLocks/>
          </p:cNvSpPr>
          <p:nvPr/>
        </p:nvSpPr>
        <p:spPr>
          <a:xfrm>
            <a:off x="1333218" y="1267951"/>
            <a:ext cx="9350022" cy="3974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Background and Motivation</a:t>
            </a:r>
          </a:p>
          <a:p>
            <a:pPr marL="0" indent="0">
              <a:buNone/>
            </a:pPr>
            <a:r>
              <a:rPr lang="en-US" altLang="zh-CN" sz="3600" b="1" dirty="0">
                <a:latin typeface="Calibri" panose="020F0502020204030204" pitchFamily="34" charset="0"/>
                <a:cs typeface="Calibri" panose="020F0502020204030204" pitchFamily="34" charset="0"/>
              </a:rPr>
              <a:t>Related Works and Limitations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Preliminary Analysis</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System Design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Evaluation</a:t>
            </a:r>
          </a:p>
          <a:p>
            <a:pPr marL="0" indent="0">
              <a:buNone/>
            </a:pPr>
            <a:r>
              <a:rPr lang="en-US" altLang="zh-CN" sz="3600" b="1" dirty="0">
                <a:solidFill>
                  <a:schemeClr val="tx1">
                    <a:lumMod val="20000"/>
                    <a:lumOff val="80000"/>
                  </a:schemeClr>
                </a:solidFill>
                <a:latin typeface="Calibri" panose="020F0502020204030204" pitchFamily="34" charset="0"/>
                <a:cs typeface="Calibri" panose="020F0502020204030204" pitchFamily="34" charset="0"/>
              </a:rPr>
              <a:t>Conclusion</a:t>
            </a:r>
          </a:p>
          <a:p>
            <a:pPr marL="0" indent="0">
              <a:buNone/>
            </a:pPr>
            <a:endParaRPr lang="en-US" altLang="zh-CN" sz="3600" b="1" dirty="0"/>
          </a:p>
        </p:txBody>
      </p:sp>
      <p:sp>
        <p:nvSpPr>
          <p:cNvPr id="5" name="Rectangle 4">
            <a:extLst>
              <a:ext uri="{FF2B5EF4-FFF2-40B4-BE49-F238E27FC236}">
                <a16:creationId xmlns:a16="http://schemas.microsoft.com/office/drawing/2014/main" id="{03F863FE-6E63-D244-B493-92AB0FCE5AA6}"/>
              </a:ext>
            </a:extLst>
          </p:cNvPr>
          <p:cNvSpPr/>
          <p:nvPr/>
        </p:nvSpPr>
        <p:spPr>
          <a:xfrm>
            <a:off x="0" y="-1"/>
            <a:ext cx="12192000" cy="720000"/>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a:lnSpc>
                <a:spcPct val="100000"/>
              </a:lnSpc>
              <a:spcBef>
                <a:spcPts val="0"/>
              </a:spcBef>
            </a:pPr>
            <a:r>
              <a:rPr lang="en-US" sz="4400" b="1" dirty="0">
                <a:solidFill>
                  <a:schemeClr val="bg1">
                    <a:lumMod val="95000"/>
                  </a:schemeClr>
                </a:solidFill>
                <a:latin typeface="Calibri" panose="020F0502020204030204" pitchFamily="34" charset="0"/>
                <a:cs typeface="Calibri" panose="020F0502020204030204" pitchFamily="34" charset="0"/>
              </a:rPr>
              <a:t>Outline</a:t>
            </a:r>
          </a:p>
        </p:txBody>
      </p:sp>
    </p:spTree>
    <p:extLst>
      <p:ext uri="{BB962C8B-B14F-4D97-AF65-F5344CB8AC3E}">
        <p14:creationId xmlns:p14="http://schemas.microsoft.com/office/powerpoint/2010/main" val="1653109614"/>
      </p:ext>
    </p:extLst>
  </p:cSld>
  <p:clrMapOvr>
    <a:masterClrMapping/>
  </p:clrMapOvr>
  <mc:AlternateContent xmlns:mc="http://schemas.openxmlformats.org/markup-compatibility/2006" xmlns:p14="http://schemas.microsoft.com/office/powerpoint/2010/main">
    <mc:Choice Requires="p14">
      <p:transition spd="slow" p14:dur="2000" advTm="10785"/>
    </mc:Choice>
    <mc:Fallback xmlns="">
      <p:transition spd="slow" advTm="1078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44DB88-6015-4CCF-B4FA-DC3A239E2886}"/>
              </a:ext>
            </a:extLst>
          </p:cNvPr>
          <p:cNvSpPr/>
          <p:nvPr/>
        </p:nvSpPr>
        <p:spPr>
          <a:xfrm>
            <a:off x="0" y="-2"/>
            <a:ext cx="12192000" cy="1101438"/>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821531" hangingPunct="0">
              <a:defRPr/>
            </a:pPr>
            <a:r>
              <a:rPr kumimoji="0" lang="en-US" altLang="zh-CN" sz="3600" b="1" i="0" u="none" strike="noStrike" kern="0" cap="none" spc="0" normalizeH="0" baseline="0" noProof="0" dirty="0">
                <a:ln>
                  <a:noFill/>
                </a:ln>
                <a:solidFill>
                  <a:srgbClr val="FFFFFF">
                    <a:lumMod val="95000"/>
                  </a:srgbClr>
                </a:solidFill>
                <a:effectLst/>
                <a:uLnTx/>
                <a:uFillTx/>
                <a:latin typeface="Avenir Next"/>
                <a:sym typeface="Avenir Next"/>
              </a:rPr>
              <a:t>Related Work: </a:t>
            </a:r>
            <a:r>
              <a:rPr lang="en-US" altLang="zh-CN" sz="3600" b="1" i="1" u="sng" kern="0" dirty="0">
                <a:solidFill>
                  <a:srgbClr val="FFFFFF">
                    <a:lumMod val="95000"/>
                  </a:srgbClr>
                </a:solidFill>
                <a:latin typeface="Avenir Next"/>
                <a:sym typeface="Avenir Next"/>
              </a:rPr>
              <a:t>Application launching process </a:t>
            </a:r>
            <a:r>
              <a:rPr lang="en-US" altLang="zh-CN" sz="3600" b="1" kern="0" dirty="0">
                <a:solidFill>
                  <a:srgbClr val="FFFFFF">
                    <a:lumMod val="95000"/>
                  </a:srgbClr>
                </a:solidFill>
                <a:latin typeface="Avenir Next"/>
                <a:sym typeface="Avenir Next"/>
              </a:rPr>
              <a:t>identification with EM side-channel signals </a:t>
            </a:r>
            <a:endParaRPr lang="zh-CN" altLang="en-US" sz="3600" b="1" kern="0" dirty="0">
              <a:solidFill>
                <a:srgbClr val="FFFFFF">
                  <a:lumMod val="95000"/>
                </a:srgbClr>
              </a:solidFill>
              <a:latin typeface="Avenir Next"/>
            </a:endParaRPr>
          </a:p>
        </p:txBody>
      </p:sp>
      <p:sp>
        <p:nvSpPr>
          <p:cNvPr id="6" name="文本框 5">
            <a:extLst>
              <a:ext uri="{FF2B5EF4-FFF2-40B4-BE49-F238E27FC236}">
                <a16:creationId xmlns:a16="http://schemas.microsoft.com/office/drawing/2014/main" id="{2F7813A5-71D4-4B21-BB4D-FF48159390B4}"/>
              </a:ext>
            </a:extLst>
          </p:cNvPr>
          <p:cNvSpPr txBox="1"/>
          <p:nvPr/>
        </p:nvSpPr>
        <p:spPr>
          <a:xfrm>
            <a:off x="1529542" y="5933902"/>
            <a:ext cx="4210961" cy="830997"/>
          </a:xfrm>
          <a:prstGeom prst="rect">
            <a:avLst/>
          </a:prstGeom>
          <a:solidFill>
            <a:schemeClr val="accent1"/>
          </a:solidFill>
        </p:spPr>
        <p:txBody>
          <a:bodyPr wrap="none" rtlCol="0">
            <a:spAutoFit/>
          </a:bodyPr>
          <a:lstStyle/>
          <a:p>
            <a:r>
              <a:rPr lang="en-US" altLang="zh-CN" sz="2400" b="1" dirty="0" err="1">
                <a:solidFill>
                  <a:schemeClr val="bg1"/>
                </a:solidFill>
                <a:latin typeface="Calibri" panose="020F0502020204030204" pitchFamily="34" charset="0"/>
                <a:cs typeface="Calibri" panose="020F0502020204030204" pitchFamily="34" charset="0"/>
              </a:rPr>
              <a:t>MagAttack</a:t>
            </a:r>
            <a:r>
              <a:rPr lang="en-US" altLang="zh-CN" sz="2400" b="1" dirty="0">
                <a:solidFill>
                  <a:schemeClr val="bg1"/>
                </a:solidFill>
                <a:latin typeface="Calibri" panose="020F0502020204030204" pitchFamily="34" charset="0"/>
                <a:cs typeface="Calibri" panose="020F0502020204030204" pitchFamily="34" charset="0"/>
              </a:rPr>
              <a:t> (ACM </a:t>
            </a:r>
            <a:r>
              <a:rPr lang="en-US" altLang="zh-CN" sz="2400" b="1" dirty="0" err="1">
                <a:solidFill>
                  <a:schemeClr val="bg1"/>
                </a:solidFill>
                <a:latin typeface="Calibri" panose="020F0502020204030204" pitchFamily="34" charset="0"/>
                <a:cs typeface="Calibri" panose="020F0502020204030204" pitchFamily="34" charset="0"/>
              </a:rPr>
              <a:t>AsiaCCS</a:t>
            </a:r>
            <a:r>
              <a:rPr lang="en-US" altLang="zh-CN" sz="2400" b="1" dirty="0">
                <a:solidFill>
                  <a:schemeClr val="bg1"/>
                </a:solidFill>
                <a:latin typeface="Calibri" panose="020F0502020204030204" pitchFamily="34" charset="0"/>
                <a:cs typeface="Calibri" panose="020F0502020204030204" pitchFamily="34" charset="0"/>
              </a:rPr>
              <a:t> 2019)</a:t>
            </a:r>
          </a:p>
          <a:p>
            <a:r>
              <a:rPr lang="en-US" altLang="zh-CN" sz="2400" b="1" dirty="0" err="1">
                <a:solidFill>
                  <a:schemeClr val="bg1"/>
                </a:solidFill>
                <a:latin typeface="Calibri" panose="020F0502020204030204" pitchFamily="34" charset="0"/>
                <a:cs typeface="Calibri" panose="020F0502020204030204" pitchFamily="34" charset="0"/>
              </a:rPr>
              <a:t>Magneticspy</a:t>
            </a:r>
            <a:r>
              <a:rPr lang="en-US" altLang="zh-CN" sz="2400" b="1" dirty="0">
                <a:solidFill>
                  <a:schemeClr val="bg1"/>
                </a:solidFill>
                <a:latin typeface="Calibri" panose="020F0502020204030204" pitchFamily="34" charset="0"/>
                <a:cs typeface="Calibri" panose="020F0502020204030204" pitchFamily="34" charset="0"/>
              </a:rPr>
              <a:t> (ACM WPES 2019)</a:t>
            </a:r>
            <a:endParaRPr lang="zh-CN" altLang="en-US" sz="2400" b="1" dirty="0">
              <a:solidFill>
                <a:schemeClr val="bg1"/>
              </a:solidFill>
              <a:latin typeface="Calibri" panose="020F0502020204030204" pitchFamily="34" charset="0"/>
              <a:cs typeface="Calibri" panose="020F0502020204030204" pitchFamily="34" charset="0"/>
            </a:endParaRPr>
          </a:p>
        </p:txBody>
      </p:sp>
      <p:pic>
        <p:nvPicPr>
          <p:cNvPr id="12" name="图片 11">
            <a:extLst>
              <a:ext uri="{FF2B5EF4-FFF2-40B4-BE49-F238E27FC236}">
                <a16:creationId xmlns:a16="http://schemas.microsoft.com/office/drawing/2014/main" id="{49390CAD-EF7E-449F-AF71-A004D2AF6851}"/>
              </a:ext>
            </a:extLst>
          </p:cNvPr>
          <p:cNvPicPr>
            <a:picLocks noChangeAspect="1"/>
          </p:cNvPicPr>
          <p:nvPr/>
        </p:nvPicPr>
        <p:blipFill>
          <a:blip r:embed="rId3"/>
          <a:stretch>
            <a:fillRect/>
          </a:stretch>
        </p:blipFill>
        <p:spPr>
          <a:xfrm>
            <a:off x="135082" y="1995388"/>
            <a:ext cx="3694015" cy="2451922"/>
          </a:xfrm>
          <a:prstGeom prst="rect">
            <a:avLst/>
          </a:prstGeom>
        </p:spPr>
      </p:pic>
      <p:grpSp>
        <p:nvGrpSpPr>
          <p:cNvPr id="39" name="组合 38">
            <a:extLst>
              <a:ext uri="{FF2B5EF4-FFF2-40B4-BE49-F238E27FC236}">
                <a16:creationId xmlns:a16="http://schemas.microsoft.com/office/drawing/2014/main" id="{459213F7-D831-4899-9EA5-BC8D075DE831}"/>
              </a:ext>
            </a:extLst>
          </p:cNvPr>
          <p:cNvGrpSpPr/>
          <p:nvPr/>
        </p:nvGrpSpPr>
        <p:grpSpPr>
          <a:xfrm>
            <a:off x="4317770" y="4538055"/>
            <a:ext cx="2584490" cy="1290034"/>
            <a:chOff x="4504807" y="4538055"/>
            <a:chExt cx="2584490" cy="1290034"/>
          </a:xfrm>
        </p:grpSpPr>
        <p:pic>
          <p:nvPicPr>
            <p:cNvPr id="16" name="图片 15">
              <a:extLst>
                <a:ext uri="{FF2B5EF4-FFF2-40B4-BE49-F238E27FC236}">
                  <a16:creationId xmlns:a16="http://schemas.microsoft.com/office/drawing/2014/main" id="{62AF4865-81B5-48C1-8DA1-117CC2AED230}"/>
                </a:ext>
              </a:extLst>
            </p:cNvPr>
            <p:cNvPicPr>
              <a:picLocks noChangeAspect="1"/>
            </p:cNvPicPr>
            <p:nvPr/>
          </p:nvPicPr>
          <p:blipFill>
            <a:blip r:embed="rId4"/>
            <a:stretch>
              <a:fillRect/>
            </a:stretch>
          </p:blipFill>
          <p:spPr>
            <a:xfrm>
              <a:off x="4646468" y="4892089"/>
              <a:ext cx="2184001" cy="936000"/>
            </a:xfrm>
            <a:prstGeom prst="rect">
              <a:avLst/>
            </a:prstGeom>
          </p:spPr>
        </p:pic>
        <p:sp>
          <p:nvSpPr>
            <p:cNvPr id="18" name="文本框 17">
              <a:extLst>
                <a:ext uri="{FF2B5EF4-FFF2-40B4-BE49-F238E27FC236}">
                  <a16:creationId xmlns:a16="http://schemas.microsoft.com/office/drawing/2014/main" id="{684BB781-1943-4E70-8705-DA68D5C31921}"/>
                </a:ext>
              </a:extLst>
            </p:cNvPr>
            <p:cNvSpPr txBox="1"/>
            <p:nvPr/>
          </p:nvSpPr>
          <p:spPr>
            <a:xfrm>
              <a:off x="4504807" y="4538055"/>
              <a:ext cx="2584490" cy="400110"/>
            </a:xfrm>
            <a:prstGeom prst="rect">
              <a:avLst/>
            </a:prstGeom>
            <a:noFill/>
          </p:spPr>
          <p:txBody>
            <a:bodyPr wrap="none" rtlCol="0">
              <a:spAutoFit/>
            </a:bodyPr>
            <a:lstStyle/>
            <a:p>
              <a:r>
                <a:rPr lang="en-US" altLang="zh-CN" sz="2000" i="1" dirty="0">
                  <a:latin typeface="Calibri" panose="020F0502020204030204" pitchFamily="34" charset="0"/>
                  <a:cs typeface="Calibri" panose="020F0502020204030204" pitchFamily="34" charset="0"/>
                </a:rPr>
                <a:t>Websites classification:</a:t>
              </a:r>
              <a:endParaRPr lang="zh-CN" altLang="en-US" sz="2000" i="1" dirty="0">
                <a:latin typeface="Calibri" panose="020F0502020204030204" pitchFamily="34" charset="0"/>
                <a:cs typeface="Calibri" panose="020F0502020204030204" pitchFamily="34" charset="0"/>
              </a:endParaRPr>
            </a:p>
          </p:txBody>
        </p:sp>
      </p:grpSp>
      <p:pic>
        <p:nvPicPr>
          <p:cNvPr id="10242" name="Picture 2" descr="How To Use The Latest Social Media Updates To Your Advantage - Effector">
            <a:extLst>
              <a:ext uri="{FF2B5EF4-FFF2-40B4-BE49-F238E27FC236}">
                <a16:creationId xmlns:a16="http://schemas.microsoft.com/office/drawing/2014/main" id="{4C515C7E-5551-4DA9-A5B5-0BD6DC417C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93" t="8181" r="21465" b="19394"/>
          <a:stretch/>
        </p:blipFill>
        <p:spPr bwMode="auto">
          <a:xfrm>
            <a:off x="4333008" y="2119745"/>
            <a:ext cx="2064618" cy="2327565"/>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7E5AF48A-0D73-4111-9B48-32174E73647C}"/>
              </a:ext>
            </a:extLst>
          </p:cNvPr>
          <p:cNvSpPr txBox="1"/>
          <p:nvPr/>
        </p:nvSpPr>
        <p:spPr>
          <a:xfrm>
            <a:off x="124123" y="1198419"/>
            <a:ext cx="3818673" cy="707886"/>
          </a:xfrm>
          <a:prstGeom prst="rect">
            <a:avLst/>
          </a:prstGeom>
          <a:noFill/>
        </p:spPr>
        <p:txBody>
          <a:bodyPr wrap="none" rtlCol="0">
            <a:spAutoFit/>
          </a:bodyPr>
          <a:lstStyle/>
          <a:p>
            <a:pPr algn="ctr"/>
            <a:r>
              <a:rPr lang="en-US" altLang="zh-CN" sz="2000" b="1" kern="0" dirty="0">
                <a:latin typeface="Avenir Next"/>
              </a:rPr>
              <a:t>Use smartphone to sense victim’s </a:t>
            </a:r>
          </a:p>
          <a:p>
            <a:pPr algn="ctr"/>
            <a:r>
              <a:rPr lang="en-US" altLang="zh-CN" sz="2000" b="1" kern="0" dirty="0">
                <a:latin typeface="Avenir Next"/>
              </a:rPr>
              <a:t>app usage on surrounding laptops</a:t>
            </a:r>
            <a:endParaRPr lang="zh-CN" altLang="en-US" sz="2000" b="1" kern="0" dirty="0">
              <a:latin typeface="Avenir Next"/>
            </a:endParaRPr>
          </a:p>
        </p:txBody>
      </p:sp>
      <p:sp>
        <p:nvSpPr>
          <p:cNvPr id="31" name="文本框 30">
            <a:extLst>
              <a:ext uri="{FF2B5EF4-FFF2-40B4-BE49-F238E27FC236}">
                <a16:creationId xmlns:a16="http://schemas.microsoft.com/office/drawing/2014/main" id="{1685DA1B-6187-4022-B4E1-5475C8D82DBE}"/>
              </a:ext>
            </a:extLst>
          </p:cNvPr>
          <p:cNvSpPr txBox="1"/>
          <p:nvPr/>
        </p:nvSpPr>
        <p:spPr>
          <a:xfrm>
            <a:off x="3829239" y="1156855"/>
            <a:ext cx="3080715" cy="1015663"/>
          </a:xfrm>
          <a:prstGeom prst="rect">
            <a:avLst/>
          </a:prstGeom>
          <a:noFill/>
        </p:spPr>
        <p:txBody>
          <a:bodyPr wrap="square" rtlCol="0">
            <a:spAutoFit/>
          </a:bodyPr>
          <a:lstStyle/>
          <a:p>
            <a:pPr algn="ctr"/>
            <a:r>
              <a:rPr lang="en-US" altLang="zh-CN" sz="2000" b="1" kern="0" dirty="0">
                <a:latin typeface="Avenir Next"/>
              </a:rPr>
              <a:t>Sniff app usage on the smartphone with built-in magnetometer</a:t>
            </a:r>
            <a:endParaRPr lang="zh-CN" altLang="en-US" sz="2000" b="1" kern="0" dirty="0">
              <a:latin typeface="Avenir Next"/>
            </a:endParaRPr>
          </a:p>
        </p:txBody>
      </p:sp>
      <p:grpSp>
        <p:nvGrpSpPr>
          <p:cNvPr id="40" name="组合 39">
            <a:extLst>
              <a:ext uri="{FF2B5EF4-FFF2-40B4-BE49-F238E27FC236}">
                <a16:creationId xmlns:a16="http://schemas.microsoft.com/office/drawing/2014/main" id="{5CFB84CC-892D-4EDE-A8F1-54D271E62354}"/>
              </a:ext>
            </a:extLst>
          </p:cNvPr>
          <p:cNvGrpSpPr/>
          <p:nvPr/>
        </p:nvGrpSpPr>
        <p:grpSpPr>
          <a:xfrm>
            <a:off x="7130086" y="1156855"/>
            <a:ext cx="5061914" cy="5608044"/>
            <a:chOff x="7130086" y="1156855"/>
            <a:chExt cx="5061914" cy="5608044"/>
          </a:xfrm>
        </p:grpSpPr>
        <p:sp>
          <p:nvSpPr>
            <p:cNvPr id="8" name="文本框 7">
              <a:extLst>
                <a:ext uri="{FF2B5EF4-FFF2-40B4-BE49-F238E27FC236}">
                  <a16:creationId xmlns:a16="http://schemas.microsoft.com/office/drawing/2014/main" id="{94DF6A33-A413-47C1-937A-580124A6D697}"/>
                </a:ext>
              </a:extLst>
            </p:cNvPr>
            <p:cNvSpPr txBox="1"/>
            <p:nvPr/>
          </p:nvSpPr>
          <p:spPr>
            <a:xfrm>
              <a:off x="7732221" y="6303234"/>
              <a:ext cx="3959610" cy="461665"/>
            </a:xfrm>
            <a:prstGeom prst="rect">
              <a:avLst/>
            </a:prstGeom>
            <a:solidFill>
              <a:srgbClr val="4472C4"/>
            </a:solidFill>
          </p:spPr>
          <p:txBody>
            <a:bodyPr wrap="none" rtlCol="0">
              <a:spAutoFit/>
            </a:bodyPr>
            <a:lstStyle/>
            <a:p>
              <a:r>
                <a:rPr lang="en-US" altLang="zh-CN" sz="2400" b="1" dirty="0" err="1">
                  <a:solidFill>
                    <a:schemeClr val="bg1"/>
                  </a:solidFill>
                  <a:latin typeface="Calibri" panose="020F0502020204030204" pitchFamily="34" charset="0"/>
                  <a:cs typeface="Calibri" panose="020F0502020204030204" pitchFamily="34" charset="0"/>
                </a:rPr>
                <a:t>Deepmag</a:t>
              </a:r>
              <a:r>
                <a:rPr lang="en-US" altLang="zh-CN" sz="2400" b="1" dirty="0">
                  <a:solidFill>
                    <a:schemeClr val="bg1"/>
                  </a:solidFill>
                  <a:latin typeface="Calibri" panose="020F0502020204030204" pitchFamily="34" charset="0"/>
                  <a:cs typeface="Calibri" panose="020F0502020204030204" pitchFamily="34" charset="0"/>
                </a:rPr>
                <a:t> (IEEE </a:t>
              </a:r>
              <a:r>
                <a:rPr lang="en-US" altLang="zh-CN" sz="2400" b="1" dirty="0" err="1">
                  <a:solidFill>
                    <a:schemeClr val="bg1"/>
                  </a:solidFill>
                  <a:latin typeface="Calibri" panose="020F0502020204030204" pitchFamily="34" charset="0"/>
                  <a:cs typeface="Calibri" panose="020F0502020204030204" pitchFamily="34" charset="0"/>
                </a:rPr>
                <a:t>PerCom</a:t>
              </a:r>
              <a:r>
                <a:rPr lang="en-US" altLang="zh-CN" sz="2400" b="1" dirty="0">
                  <a:solidFill>
                    <a:schemeClr val="bg1"/>
                  </a:solidFill>
                  <a:latin typeface="Calibri" panose="020F0502020204030204" pitchFamily="34" charset="0"/>
                  <a:cs typeface="Calibri" panose="020F0502020204030204" pitchFamily="34" charset="0"/>
                </a:rPr>
                <a:t> 2018)</a:t>
              </a:r>
              <a:endParaRPr lang="zh-CN" altLang="en-US" sz="2400" b="1" dirty="0">
                <a:solidFill>
                  <a:schemeClr val="bg1"/>
                </a:solidFill>
                <a:latin typeface="Calibri" panose="020F0502020204030204" pitchFamily="34" charset="0"/>
                <a:cs typeface="Calibri" panose="020F0502020204030204" pitchFamily="34" charset="0"/>
              </a:endParaRPr>
            </a:p>
          </p:txBody>
        </p:sp>
        <p:pic>
          <p:nvPicPr>
            <p:cNvPr id="22" name="图片 21">
              <a:extLst>
                <a:ext uri="{FF2B5EF4-FFF2-40B4-BE49-F238E27FC236}">
                  <a16:creationId xmlns:a16="http://schemas.microsoft.com/office/drawing/2014/main" id="{83B50AA9-AFF7-4E95-B50B-4F7F549CCE74}"/>
                </a:ext>
              </a:extLst>
            </p:cNvPr>
            <p:cNvPicPr>
              <a:picLocks noChangeAspect="1"/>
            </p:cNvPicPr>
            <p:nvPr/>
          </p:nvPicPr>
          <p:blipFill>
            <a:blip r:embed="rId6"/>
            <a:stretch>
              <a:fillRect/>
            </a:stretch>
          </p:blipFill>
          <p:spPr>
            <a:xfrm>
              <a:off x="7367155" y="1828799"/>
              <a:ext cx="4568385" cy="2728911"/>
            </a:xfrm>
            <a:prstGeom prst="rect">
              <a:avLst/>
            </a:prstGeom>
          </p:spPr>
        </p:pic>
        <p:pic>
          <p:nvPicPr>
            <p:cNvPr id="24" name="图片 23">
              <a:extLst>
                <a:ext uri="{FF2B5EF4-FFF2-40B4-BE49-F238E27FC236}">
                  <a16:creationId xmlns:a16="http://schemas.microsoft.com/office/drawing/2014/main" id="{5083BAEC-4FDE-4B38-8BF8-477D46D258D3}"/>
                </a:ext>
              </a:extLst>
            </p:cNvPr>
            <p:cNvPicPr>
              <a:picLocks noChangeAspect="1"/>
            </p:cNvPicPr>
            <p:nvPr/>
          </p:nvPicPr>
          <p:blipFill>
            <a:blip r:embed="rId7"/>
            <a:stretch>
              <a:fillRect/>
            </a:stretch>
          </p:blipFill>
          <p:spPr>
            <a:xfrm>
              <a:off x="7904887" y="4570086"/>
              <a:ext cx="1720731" cy="1061026"/>
            </a:xfrm>
            <a:prstGeom prst="rect">
              <a:avLst/>
            </a:prstGeom>
          </p:spPr>
        </p:pic>
        <p:pic>
          <p:nvPicPr>
            <p:cNvPr id="26" name="图片 25">
              <a:extLst>
                <a:ext uri="{FF2B5EF4-FFF2-40B4-BE49-F238E27FC236}">
                  <a16:creationId xmlns:a16="http://schemas.microsoft.com/office/drawing/2014/main" id="{A71D6FF5-7E1E-49DD-8967-EBBA541CA2E3}"/>
                </a:ext>
              </a:extLst>
            </p:cNvPr>
            <p:cNvPicPr>
              <a:picLocks noChangeAspect="1"/>
            </p:cNvPicPr>
            <p:nvPr/>
          </p:nvPicPr>
          <p:blipFill>
            <a:blip r:embed="rId8"/>
            <a:stretch>
              <a:fillRect/>
            </a:stretch>
          </p:blipFill>
          <p:spPr>
            <a:xfrm>
              <a:off x="9819007" y="4587291"/>
              <a:ext cx="1725293" cy="1061025"/>
            </a:xfrm>
            <a:prstGeom prst="rect">
              <a:avLst/>
            </a:prstGeom>
          </p:spPr>
        </p:pic>
        <p:pic>
          <p:nvPicPr>
            <p:cNvPr id="28" name="图片 27">
              <a:extLst>
                <a:ext uri="{FF2B5EF4-FFF2-40B4-BE49-F238E27FC236}">
                  <a16:creationId xmlns:a16="http://schemas.microsoft.com/office/drawing/2014/main" id="{9FBE28C5-290E-475B-B49F-D8BB1A92B165}"/>
                </a:ext>
              </a:extLst>
            </p:cNvPr>
            <p:cNvPicPr>
              <a:picLocks noChangeAspect="1"/>
            </p:cNvPicPr>
            <p:nvPr/>
          </p:nvPicPr>
          <p:blipFill rotWithShape="1">
            <a:blip r:embed="rId9"/>
            <a:srcRect t="12616"/>
            <a:stretch/>
          </p:blipFill>
          <p:spPr>
            <a:xfrm>
              <a:off x="7221681" y="5642264"/>
              <a:ext cx="4970319" cy="695746"/>
            </a:xfrm>
            <a:prstGeom prst="rect">
              <a:avLst/>
            </a:prstGeom>
          </p:spPr>
        </p:pic>
        <p:sp>
          <p:nvSpPr>
            <p:cNvPr id="32" name="文本框 31">
              <a:extLst>
                <a:ext uri="{FF2B5EF4-FFF2-40B4-BE49-F238E27FC236}">
                  <a16:creationId xmlns:a16="http://schemas.microsoft.com/office/drawing/2014/main" id="{99091005-4BDF-4500-8B86-6FDD2CC13E5A}"/>
                </a:ext>
              </a:extLst>
            </p:cNvPr>
            <p:cNvSpPr txBox="1"/>
            <p:nvPr/>
          </p:nvSpPr>
          <p:spPr>
            <a:xfrm>
              <a:off x="7130086" y="1156855"/>
              <a:ext cx="4871414" cy="707886"/>
            </a:xfrm>
            <a:prstGeom prst="rect">
              <a:avLst/>
            </a:prstGeom>
            <a:noFill/>
          </p:spPr>
          <p:txBody>
            <a:bodyPr wrap="square" rtlCol="0">
              <a:spAutoFit/>
            </a:bodyPr>
            <a:lstStyle/>
            <a:p>
              <a:pPr algn="ctr"/>
              <a:r>
                <a:rPr lang="en-US" altLang="zh-CN" sz="2000" b="1" kern="0" dirty="0">
                  <a:latin typeface="Avenir Next"/>
                </a:rPr>
                <a:t>Infer app usage with magnetometer readings by training CNN model</a:t>
              </a:r>
              <a:endParaRPr lang="zh-CN" altLang="en-US" sz="2000" b="1" kern="0" dirty="0">
                <a:latin typeface="Avenir Next"/>
              </a:endParaRPr>
            </a:p>
          </p:txBody>
        </p:sp>
      </p:grpSp>
      <p:cxnSp>
        <p:nvCxnSpPr>
          <p:cNvPr id="33" name="直接连接符 32">
            <a:extLst>
              <a:ext uri="{FF2B5EF4-FFF2-40B4-BE49-F238E27FC236}">
                <a16:creationId xmlns:a16="http://schemas.microsoft.com/office/drawing/2014/main" id="{AE5DFC8E-C987-4905-859E-7CA648E04B48}"/>
              </a:ext>
            </a:extLst>
          </p:cNvPr>
          <p:cNvCxnSpPr>
            <a:cxnSpLocks/>
          </p:cNvCxnSpPr>
          <p:nvPr/>
        </p:nvCxnSpPr>
        <p:spPr>
          <a:xfrm>
            <a:off x="7089928" y="1075656"/>
            <a:ext cx="0" cy="57823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ADE412B7-5A99-4217-8DF8-51EEB61CD882}"/>
              </a:ext>
            </a:extLst>
          </p:cNvPr>
          <p:cNvGrpSpPr/>
          <p:nvPr/>
        </p:nvGrpSpPr>
        <p:grpSpPr>
          <a:xfrm>
            <a:off x="0" y="4538055"/>
            <a:ext cx="4219426" cy="1277278"/>
            <a:chOff x="0" y="4538055"/>
            <a:chExt cx="4219426" cy="1277278"/>
          </a:xfrm>
        </p:grpSpPr>
        <p:sp>
          <p:nvSpPr>
            <p:cNvPr id="17" name="文本框 16">
              <a:extLst>
                <a:ext uri="{FF2B5EF4-FFF2-40B4-BE49-F238E27FC236}">
                  <a16:creationId xmlns:a16="http://schemas.microsoft.com/office/drawing/2014/main" id="{AB440BF6-E042-4762-8EB9-640AAF10CD62}"/>
                </a:ext>
              </a:extLst>
            </p:cNvPr>
            <p:cNvSpPr txBox="1"/>
            <p:nvPr/>
          </p:nvSpPr>
          <p:spPr>
            <a:xfrm>
              <a:off x="665018" y="4538055"/>
              <a:ext cx="2927404" cy="400110"/>
            </a:xfrm>
            <a:prstGeom prst="rect">
              <a:avLst/>
            </a:prstGeom>
            <a:noFill/>
          </p:spPr>
          <p:txBody>
            <a:bodyPr wrap="none" rtlCol="0">
              <a:spAutoFit/>
            </a:bodyPr>
            <a:lstStyle/>
            <a:p>
              <a:r>
                <a:rPr lang="en-US" altLang="zh-CN" sz="2000" i="1" dirty="0">
                  <a:latin typeface="Calibri" panose="020F0502020204030204" pitchFamily="34" charset="0"/>
                  <a:cs typeface="Calibri" panose="020F0502020204030204" pitchFamily="34" charset="0"/>
                </a:rPr>
                <a:t>Applications classification:</a:t>
              </a:r>
              <a:endParaRPr lang="zh-CN" altLang="en-US" sz="2000" i="1" dirty="0">
                <a:latin typeface="Calibri" panose="020F0502020204030204" pitchFamily="34" charset="0"/>
                <a:cs typeface="Calibri" panose="020F0502020204030204" pitchFamily="34" charset="0"/>
              </a:endParaRPr>
            </a:p>
          </p:txBody>
        </p:sp>
        <p:pic>
          <p:nvPicPr>
            <p:cNvPr id="35" name="图片 34">
              <a:extLst>
                <a:ext uri="{FF2B5EF4-FFF2-40B4-BE49-F238E27FC236}">
                  <a16:creationId xmlns:a16="http://schemas.microsoft.com/office/drawing/2014/main" id="{D20663E1-7AEC-4F66-8112-836A6BA07416}"/>
                </a:ext>
              </a:extLst>
            </p:cNvPr>
            <p:cNvPicPr>
              <a:picLocks noChangeAspect="1"/>
            </p:cNvPicPr>
            <p:nvPr/>
          </p:nvPicPr>
          <p:blipFill>
            <a:blip r:embed="rId10"/>
            <a:stretch>
              <a:fillRect/>
            </a:stretch>
          </p:blipFill>
          <p:spPr>
            <a:xfrm>
              <a:off x="0" y="4910089"/>
              <a:ext cx="2060671" cy="900000"/>
            </a:xfrm>
            <a:prstGeom prst="rect">
              <a:avLst/>
            </a:prstGeom>
          </p:spPr>
        </p:pic>
        <p:pic>
          <p:nvPicPr>
            <p:cNvPr id="37" name="图片 36">
              <a:extLst>
                <a:ext uri="{FF2B5EF4-FFF2-40B4-BE49-F238E27FC236}">
                  <a16:creationId xmlns:a16="http://schemas.microsoft.com/office/drawing/2014/main" id="{5140FC0B-0D31-4269-A01D-0D2D1259962B}"/>
                </a:ext>
              </a:extLst>
            </p:cNvPr>
            <p:cNvPicPr>
              <a:picLocks noChangeAspect="1"/>
            </p:cNvPicPr>
            <p:nvPr/>
          </p:nvPicPr>
          <p:blipFill>
            <a:blip r:embed="rId11"/>
            <a:stretch>
              <a:fillRect/>
            </a:stretch>
          </p:blipFill>
          <p:spPr>
            <a:xfrm>
              <a:off x="2117580" y="4915333"/>
              <a:ext cx="2101846" cy="900000"/>
            </a:xfrm>
            <a:prstGeom prst="rect">
              <a:avLst/>
            </a:prstGeom>
          </p:spPr>
        </p:pic>
      </p:grpSp>
    </p:spTree>
    <p:extLst>
      <p:ext uri="{BB962C8B-B14F-4D97-AF65-F5344CB8AC3E}">
        <p14:creationId xmlns:p14="http://schemas.microsoft.com/office/powerpoint/2010/main" val="3127856011"/>
      </p:ext>
    </p:extLst>
  </p:cSld>
  <p:clrMapOvr>
    <a:masterClrMapping/>
  </p:clrMapOvr>
  <mc:AlternateContent xmlns:mc="http://schemas.openxmlformats.org/markup-compatibility/2006" xmlns:p14="http://schemas.microsoft.com/office/powerpoint/2010/main">
    <mc:Choice Requires="p14">
      <p:transition spd="slow" p14:dur="2000" advTm="29317"/>
    </mc:Choice>
    <mc:Fallback xmlns="">
      <p:transition spd="slow" advTm="2931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76542766-DF41-4EDE-8057-A5D5CE3ECC76}"/>
              </a:ext>
            </a:extLst>
          </p:cNvPr>
          <p:cNvSpPr/>
          <p:nvPr/>
        </p:nvSpPr>
        <p:spPr>
          <a:xfrm>
            <a:off x="0" y="-2"/>
            <a:ext cx="12192000" cy="763931"/>
          </a:xfrm>
          <a:prstGeom prst="rect">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FFFFFF">
                    <a:lumMod val="95000"/>
                  </a:srgbClr>
                </a:solidFill>
                <a:effectLst/>
                <a:uLnTx/>
                <a:uFillTx/>
                <a:latin typeface="Avenir Next"/>
                <a:sym typeface="Avenir Next"/>
              </a:rPr>
              <a:t>Different manners of launching an app</a:t>
            </a:r>
            <a:endParaRPr lang="en-US" sz="4000" b="1" dirty="0">
              <a:solidFill>
                <a:schemeClr val="bg1">
                  <a:lumMod val="95000"/>
                </a:schemeClr>
              </a:solidFill>
              <a:latin typeface="Calibri" panose="020F0502020204030204" pitchFamily="34" charset="0"/>
              <a:cs typeface="Calibri" panose="020F0502020204030204" pitchFamily="34" charset="0"/>
              <a:sym typeface="Avenir Next"/>
            </a:endParaRPr>
          </a:p>
        </p:txBody>
      </p:sp>
      <p:pic>
        <p:nvPicPr>
          <p:cNvPr id="15" name="coldstart_app">
            <a:hlinkClick r:id="" action="ppaction://media"/>
            <a:extLst>
              <a:ext uri="{FF2B5EF4-FFF2-40B4-BE49-F238E27FC236}">
                <a16:creationId xmlns:a16="http://schemas.microsoft.com/office/drawing/2014/main" id="{9136C9E6-0AA1-42EA-AC99-060DBCFF8649}"/>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570" y="1819593"/>
            <a:ext cx="2440467" cy="4320000"/>
          </a:xfrm>
          <a:prstGeom prst="rect">
            <a:avLst/>
          </a:prstGeom>
        </p:spPr>
      </p:pic>
      <p:pic>
        <p:nvPicPr>
          <p:cNvPr id="16" name="warmstart_app">
            <a:hlinkClick r:id="" action="ppaction://media"/>
            <a:extLst>
              <a:ext uri="{FF2B5EF4-FFF2-40B4-BE49-F238E27FC236}">
                <a16:creationId xmlns:a16="http://schemas.microsoft.com/office/drawing/2014/main" id="{32415A29-D911-4194-9CF8-CA374805F579}"/>
              </a:ext>
            </a:extLst>
          </p:cNvPr>
          <p:cNvPicPr>
            <a:picLocks noChangeAspect="1"/>
          </p:cNvPicPr>
          <p:nvPr>
            <a:videoFile r:link="rId4"/>
            <p:extLst>
              <p:ext uri="{DAA4B4D4-6D71-4841-9C94-3DE7FCFB9230}">
                <p14:media xmlns:p14="http://schemas.microsoft.com/office/powerpoint/2010/main" r:embed="rId5">
                  <p14:trim st="2006"/>
                </p14:media>
              </p:ext>
            </p:extLst>
          </p:nvPr>
        </p:nvPicPr>
        <p:blipFill>
          <a:blip r:embed="rId9"/>
          <a:stretch>
            <a:fillRect/>
          </a:stretch>
        </p:blipFill>
        <p:spPr>
          <a:xfrm>
            <a:off x="6460316" y="1838960"/>
            <a:ext cx="2399210" cy="4320000"/>
          </a:xfrm>
          <a:prstGeom prst="rect">
            <a:avLst/>
          </a:prstGeom>
        </p:spPr>
      </p:pic>
      <p:sp>
        <p:nvSpPr>
          <p:cNvPr id="17" name="文本框 16">
            <a:extLst>
              <a:ext uri="{FF2B5EF4-FFF2-40B4-BE49-F238E27FC236}">
                <a16:creationId xmlns:a16="http://schemas.microsoft.com/office/drawing/2014/main" id="{08BA42AA-1B7F-45E6-8B63-ECDDE47C00AF}"/>
              </a:ext>
            </a:extLst>
          </p:cNvPr>
          <p:cNvSpPr txBox="1"/>
          <p:nvPr/>
        </p:nvSpPr>
        <p:spPr>
          <a:xfrm>
            <a:off x="118688" y="1066800"/>
            <a:ext cx="3826689" cy="523220"/>
          </a:xfrm>
          <a:prstGeom prst="rect">
            <a:avLst/>
          </a:prstGeom>
          <a:noFill/>
        </p:spPr>
        <p:txBody>
          <a:bodyPr wrap="none" rtlCol="0">
            <a:spAutoFit/>
          </a:bodyPr>
          <a:lstStyle/>
          <a:p>
            <a:r>
              <a:rPr lang="en-US" altLang="zh-CN" sz="2800" b="1" i="1" kern="0" dirty="0">
                <a:latin typeface="Avenir Next"/>
              </a:rPr>
              <a:t>Cold</a:t>
            </a:r>
            <a:r>
              <a:rPr lang="en-US" altLang="zh-CN" sz="2800" b="1" kern="0" dirty="0">
                <a:latin typeface="Avenir Next"/>
              </a:rPr>
              <a:t> Start (from scratch)</a:t>
            </a:r>
            <a:endParaRPr lang="zh-CN" altLang="en-US" sz="2800" b="1" kern="0" dirty="0">
              <a:latin typeface="Avenir Next"/>
            </a:endParaRPr>
          </a:p>
        </p:txBody>
      </p:sp>
      <p:sp>
        <p:nvSpPr>
          <p:cNvPr id="20" name="文本框 19">
            <a:extLst>
              <a:ext uri="{FF2B5EF4-FFF2-40B4-BE49-F238E27FC236}">
                <a16:creationId xmlns:a16="http://schemas.microsoft.com/office/drawing/2014/main" id="{9C3AA540-266E-4B29-9448-04FE0A34A32A}"/>
              </a:ext>
            </a:extLst>
          </p:cNvPr>
          <p:cNvSpPr txBox="1"/>
          <p:nvPr/>
        </p:nvSpPr>
        <p:spPr>
          <a:xfrm>
            <a:off x="6358543" y="1066800"/>
            <a:ext cx="4291559" cy="523220"/>
          </a:xfrm>
          <a:prstGeom prst="rect">
            <a:avLst/>
          </a:prstGeom>
          <a:noFill/>
        </p:spPr>
        <p:txBody>
          <a:bodyPr wrap="none" rtlCol="0">
            <a:spAutoFit/>
          </a:bodyPr>
          <a:lstStyle/>
          <a:p>
            <a:r>
              <a:rPr lang="en-US" altLang="zh-CN" sz="2800" b="1" i="1" kern="0" dirty="0">
                <a:latin typeface="Avenir Next"/>
              </a:rPr>
              <a:t>Warm</a:t>
            </a:r>
            <a:r>
              <a:rPr lang="en-US" altLang="zh-CN" sz="2800" b="1" kern="0" dirty="0">
                <a:latin typeface="Avenir Next"/>
              </a:rPr>
              <a:t> Start (from memory)</a:t>
            </a:r>
            <a:endParaRPr lang="zh-CN" altLang="en-US" sz="2800" b="1" kern="0" dirty="0">
              <a:latin typeface="Avenir Next"/>
            </a:endParaRPr>
          </a:p>
        </p:txBody>
      </p:sp>
      <p:sp>
        <p:nvSpPr>
          <p:cNvPr id="22" name="文本框 21">
            <a:extLst>
              <a:ext uri="{FF2B5EF4-FFF2-40B4-BE49-F238E27FC236}">
                <a16:creationId xmlns:a16="http://schemas.microsoft.com/office/drawing/2014/main" id="{C47FA784-84C3-4F27-BB24-3BABCDC3DB99}"/>
              </a:ext>
            </a:extLst>
          </p:cNvPr>
          <p:cNvSpPr txBox="1"/>
          <p:nvPr/>
        </p:nvSpPr>
        <p:spPr>
          <a:xfrm>
            <a:off x="2700251" y="2063095"/>
            <a:ext cx="3749040" cy="2554545"/>
          </a:xfrm>
          <a:prstGeom prst="rect">
            <a:avLst/>
          </a:prstGeom>
          <a:noFill/>
        </p:spPr>
        <p:txBody>
          <a:bodyPr wrap="square">
            <a:spAutoFit/>
          </a:bodyPr>
          <a:lstStyle/>
          <a:p>
            <a:r>
              <a:rPr lang="en-US" altLang="zh-CN" sz="2000" b="1" i="1" kern="0" dirty="0">
                <a:latin typeface="Avenir Next"/>
              </a:rPr>
              <a:t>Cold</a:t>
            </a:r>
            <a:r>
              <a:rPr lang="en-US" altLang="zh-CN" sz="2000" b="1" kern="0" dirty="0">
                <a:latin typeface="Avenir Next"/>
              </a:rPr>
              <a:t> start has four tasks:</a:t>
            </a:r>
          </a:p>
          <a:p>
            <a:pPr marL="342900" indent="-342900">
              <a:buFont typeface="+mj-lt"/>
              <a:buAutoNum type="arabicPeriod"/>
            </a:pPr>
            <a:r>
              <a:rPr lang="en-US" altLang="zh-CN" sz="2000" kern="0" dirty="0">
                <a:latin typeface="Avenir Next"/>
              </a:rPr>
              <a:t>Loading and launching of the app</a:t>
            </a:r>
          </a:p>
          <a:p>
            <a:pPr marL="342900" indent="-342900">
              <a:buFont typeface="+mj-lt"/>
              <a:buAutoNum type="arabicPeriod"/>
            </a:pPr>
            <a:r>
              <a:rPr lang="en-US" altLang="zh-CN" sz="2000" b="0" i="0" dirty="0">
                <a:solidFill>
                  <a:srgbClr val="292929"/>
                </a:solidFill>
                <a:effectLst/>
                <a:latin typeface="charter"/>
              </a:rPr>
              <a:t>Displaying a theme starting window</a:t>
            </a:r>
          </a:p>
          <a:p>
            <a:pPr marL="342900" indent="-342900">
              <a:buFont typeface="+mj-lt"/>
              <a:buAutoNum type="arabicPeriod"/>
            </a:pPr>
            <a:r>
              <a:rPr lang="en-US" altLang="zh-CN" sz="2000" b="0" i="0" dirty="0">
                <a:solidFill>
                  <a:srgbClr val="292929"/>
                </a:solidFill>
                <a:effectLst/>
                <a:latin typeface="charter"/>
              </a:rPr>
              <a:t>Creating the application process</a:t>
            </a:r>
          </a:p>
          <a:p>
            <a:pPr marL="342900" indent="-342900">
              <a:buFont typeface="+mj-lt"/>
              <a:buAutoNum type="arabicPeriod"/>
            </a:pPr>
            <a:r>
              <a:rPr lang="en-US" altLang="zh-CN" sz="2000" b="0" i="0" dirty="0">
                <a:solidFill>
                  <a:srgbClr val="292929"/>
                </a:solidFill>
                <a:effectLst/>
                <a:latin typeface="charter"/>
              </a:rPr>
              <a:t>Inflating &amp; rendering of layouts</a:t>
            </a:r>
          </a:p>
        </p:txBody>
      </p:sp>
      <p:sp>
        <p:nvSpPr>
          <p:cNvPr id="24" name="文本框 23">
            <a:extLst>
              <a:ext uri="{FF2B5EF4-FFF2-40B4-BE49-F238E27FC236}">
                <a16:creationId xmlns:a16="http://schemas.microsoft.com/office/drawing/2014/main" id="{CE7C7F22-CA26-4A55-A032-A0FD4C007282}"/>
              </a:ext>
            </a:extLst>
          </p:cNvPr>
          <p:cNvSpPr txBox="1"/>
          <p:nvPr/>
        </p:nvSpPr>
        <p:spPr>
          <a:xfrm>
            <a:off x="8991600" y="2063095"/>
            <a:ext cx="3098800" cy="1323439"/>
          </a:xfrm>
          <a:prstGeom prst="rect">
            <a:avLst/>
          </a:prstGeom>
          <a:noFill/>
        </p:spPr>
        <p:txBody>
          <a:bodyPr wrap="square">
            <a:spAutoFit/>
          </a:bodyPr>
          <a:lstStyle/>
          <a:p>
            <a:r>
              <a:rPr lang="en-US" altLang="zh-CN" sz="2000" b="1" i="1" kern="0" dirty="0">
                <a:latin typeface="Avenir Next"/>
              </a:rPr>
              <a:t>Warm</a:t>
            </a:r>
            <a:r>
              <a:rPr lang="en-US" altLang="zh-CN" sz="2000" b="1" kern="0" dirty="0">
                <a:latin typeface="Avenir Next"/>
              </a:rPr>
              <a:t> starts has one tasks:</a:t>
            </a:r>
          </a:p>
          <a:p>
            <a:pPr marL="342900" indent="-342900">
              <a:buFont typeface="+mj-lt"/>
              <a:buAutoNum type="arabicPeriod"/>
            </a:pPr>
            <a:r>
              <a:rPr lang="en-US" altLang="zh-CN" sz="2000" kern="0" dirty="0">
                <a:latin typeface="Avenir Next"/>
              </a:rPr>
              <a:t>Switching  back to the app from “warming” memory. </a:t>
            </a:r>
            <a:endParaRPr lang="zh-CN" altLang="en-US" sz="2000" kern="0" dirty="0">
              <a:latin typeface="Avenir Next"/>
            </a:endParaRPr>
          </a:p>
        </p:txBody>
      </p:sp>
      <p:sp>
        <p:nvSpPr>
          <p:cNvPr id="21" name="矩形: 圆角 20">
            <a:extLst>
              <a:ext uri="{FF2B5EF4-FFF2-40B4-BE49-F238E27FC236}">
                <a16:creationId xmlns:a16="http://schemas.microsoft.com/office/drawing/2014/main" id="{BD022F56-CA8E-474D-B962-97FE3375ABD0}"/>
              </a:ext>
            </a:extLst>
          </p:cNvPr>
          <p:cNvSpPr/>
          <p:nvPr/>
        </p:nvSpPr>
        <p:spPr>
          <a:xfrm>
            <a:off x="9132425" y="3966237"/>
            <a:ext cx="2866535" cy="163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kern="0" dirty="0">
                <a:solidFill>
                  <a:schemeClr val="bg1"/>
                </a:solidFill>
                <a:latin typeface="Avenir Next"/>
              </a:rPr>
              <a:t>A high-frequency method used to launch apps for the mobile users </a:t>
            </a:r>
            <a:r>
              <a:rPr lang="en-US" altLang="zh-CN" sz="2400" b="1" kern="0" dirty="0">
                <a:solidFill>
                  <a:schemeClr val="bg1"/>
                </a:solidFill>
                <a:latin typeface="Avenir Next"/>
                <a:sym typeface="Wingdings" panose="05000000000000000000" pitchFamily="2" charset="2"/>
              </a:rPr>
              <a:t></a:t>
            </a:r>
            <a:endParaRPr lang="zh-CN" altLang="en-US" sz="2400" b="1" kern="0" dirty="0">
              <a:solidFill>
                <a:schemeClr val="bg1"/>
              </a:solidFill>
              <a:latin typeface="Avenir Next"/>
            </a:endParaRPr>
          </a:p>
        </p:txBody>
      </p:sp>
    </p:spTree>
    <p:custDataLst>
      <p:tags r:id="rId1"/>
    </p:custDataLst>
    <p:extLst>
      <p:ext uri="{BB962C8B-B14F-4D97-AF65-F5344CB8AC3E}">
        <p14:creationId xmlns:p14="http://schemas.microsoft.com/office/powerpoint/2010/main" val="2387957781"/>
      </p:ext>
    </p:extLst>
  </p:cSld>
  <p:clrMapOvr>
    <a:masterClrMapping/>
  </p:clrMapOvr>
  <mc:AlternateContent xmlns:mc="http://schemas.openxmlformats.org/markup-compatibility/2006" xmlns:p14="http://schemas.microsoft.com/office/powerpoint/2010/main">
    <mc:Choice Requires="p14">
      <p:transition spd="slow" p14:dur="2000" advTm="45738"/>
    </mc:Choice>
    <mc:Fallback xmlns="">
      <p:transition spd="slow" advTm="457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0"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9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video>
              <p:cMediaNode vol="80000">
                <p:cTn id="12" fill="hold" display="0">
                  <p:stCondLst>
                    <p:cond delay="indefinite"/>
                  </p:stCondLst>
                </p:cTn>
                <p:tgtEl>
                  <p:spTgt spid="16"/>
                </p:tgtEl>
              </p:cMediaNode>
            </p:video>
          </p:childTnLst>
        </p:cTn>
      </p:par>
    </p:tnLst>
  </p:timing>
  <p:extLst>
    <p:ext uri="{E180D4A7-C9FB-4DFB-919C-405C955672EB}">
      <p14:showEvtLst xmlns:p14="http://schemas.microsoft.com/office/powerpoint/2010/main">
        <p14:playEvt time="4668" objId="15"/>
        <p14:stopEvt time="8696" objId="15"/>
        <p14:playEvt time="17336" objId="15"/>
        <p14:stopEvt time="21381" objId="15"/>
        <p14:playEvt time="25750" objId="16"/>
        <p14:stopEvt time="27920" objId="16"/>
        <p14:playEvt time="43831" objId="15"/>
        <p14:playEvt time="44716" objId="16"/>
        <p14:stopEvt time="45738" objId="15"/>
        <p14:stopEvt time="45738" objId="16"/>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2"/>
</p:tagLst>
</file>

<file path=ppt/tags/tag10.xml><?xml version="1.0" encoding="utf-8"?>
<p:tagLst xmlns:a="http://schemas.openxmlformats.org/drawingml/2006/main" xmlns:r="http://schemas.openxmlformats.org/officeDocument/2006/relationships" xmlns:p="http://schemas.openxmlformats.org/presentationml/2006/main">
  <p:tag name="TIMING" val="|25.9"/>
</p:tagLst>
</file>

<file path=ppt/tags/tag11.xml><?xml version="1.0" encoding="utf-8"?>
<p:tagLst xmlns:a="http://schemas.openxmlformats.org/drawingml/2006/main" xmlns:r="http://schemas.openxmlformats.org/officeDocument/2006/relationships" xmlns:p="http://schemas.openxmlformats.org/presentationml/2006/main">
  <p:tag name="TIMING" val="|51.2|10"/>
</p:tagLst>
</file>

<file path=ppt/tags/tag12.xml><?xml version="1.0" encoding="utf-8"?>
<p:tagLst xmlns:a="http://schemas.openxmlformats.org/drawingml/2006/main" xmlns:r="http://schemas.openxmlformats.org/officeDocument/2006/relationships" xmlns:p="http://schemas.openxmlformats.org/presentationml/2006/main">
  <p:tag name="TIMING" val="|46.5"/>
</p:tagLst>
</file>

<file path=ppt/tags/tag2.xml><?xml version="1.0" encoding="utf-8"?>
<p:tagLst xmlns:a="http://schemas.openxmlformats.org/drawingml/2006/main" xmlns:r="http://schemas.openxmlformats.org/officeDocument/2006/relationships" xmlns:p="http://schemas.openxmlformats.org/presentationml/2006/main">
  <p:tag name="TIMING" val="|13.8|19.1"/>
</p:tagLst>
</file>

<file path=ppt/tags/tag3.xml><?xml version="1.0" encoding="utf-8"?>
<p:tagLst xmlns:a="http://schemas.openxmlformats.org/drawingml/2006/main" xmlns:r="http://schemas.openxmlformats.org/officeDocument/2006/relationships" xmlns:p="http://schemas.openxmlformats.org/presentationml/2006/main">
  <p:tag name="TIMING" val="|6.6|22.7"/>
</p:tagLst>
</file>

<file path=ppt/tags/tag4.xml><?xml version="1.0" encoding="utf-8"?>
<p:tagLst xmlns:a="http://schemas.openxmlformats.org/drawingml/2006/main" xmlns:r="http://schemas.openxmlformats.org/officeDocument/2006/relationships" xmlns:p="http://schemas.openxmlformats.org/presentationml/2006/main">
  <p:tag name="TIMING" val="|43.8|0.8"/>
</p:tagLst>
</file>

<file path=ppt/tags/tag5.xml><?xml version="1.0" encoding="utf-8"?>
<p:tagLst xmlns:a="http://schemas.openxmlformats.org/drawingml/2006/main" xmlns:r="http://schemas.openxmlformats.org/officeDocument/2006/relationships" xmlns:p="http://schemas.openxmlformats.org/presentationml/2006/main">
  <p:tag name="TIMING" val="|4.5|12.9"/>
</p:tagLst>
</file>

<file path=ppt/tags/tag6.xml><?xml version="1.0" encoding="utf-8"?>
<p:tagLst xmlns:a="http://schemas.openxmlformats.org/drawingml/2006/main" xmlns:r="http://schemas.openxmlformats.org/officeDocument/2006/relationships" xmlns:p="http://schemas.openxmlformats.org/presentationml/2006/main">
  <p:tag name="TIMING" val="|28.6"/>
</p:tagLst>
</file>

<file path=ppt/tags/tag7.xml><?xml version="1.0" encoding="utf-8"?>
<p:tagLst xmlns:a="http://schemas.openxmlformats.org/drawingml/2006/main" xmlns:r="http://schemas.openxmlformats.org/officeDocument/2006/relationships" xmlns:p="http://schemas.openxmlformats.org/presentationml/2006/main">
  <p:tag name="TIMING" val="|33.4"/>
</p:tagLst>
</file>

<file path=ppt/tags/tag8.xml><?xml version="1.0" encoding="utf-8"?>
<p:tagLst xmlns:a="http://schemas.openxmlformats.org/drawingml/2006/main" xmlns:r="http://schemas.openxmlformats.org/officeDocument/2006/relationships" xmlns:p="http://schemas.openxmlformats.org/presentationml/2006/main">
  <p:tag name="TIMING" val="|13.6"/>
</p:tagLst>
</file>

<file path=ppt/tags/tag9.xml><?xml version="1.0" encoding="utf-8"?>
<p:tagLst xmlns:a="http://schemas.openxmlformats.org/drawingml/2006/main" xmlns:r="http://schemas.openxmlformats.org/officeDocument/2006/relationships" xmlns:p="http://schemas.openxmlformats.org/presentationml/2006/main">
  <p:tag name="TIMING" val="|45.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4542</TotalTime>
  <Words>3708</Words>
  <Application>Microsoft Office PowerPoint</Application>
  <PresentationFormat>宽屏</PresentationFormat>
  <Paragraphs>392</Paragraphs>
  <Slides>27</Slides>
  <Notes>25</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Avenir Next</vt:lpstr>
      <vt:lpstr>charter</vt:lpstr>
      <vt:lpstr>等线</vt:lpstr>
      <vt:lpstr>等线 Light</vt:lpstr>
      <vt:lpstr>Arial</vt:lpstr>
      <vt:lpstr>Calibri</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 Pan</dc:creator>
  <cp:lastModifiedBy>杨岚青</cp:lastModifiedBy>
  <cp:revision>147</cp:revision>
  <dcterms:created xsi:type="dcterms:W3CDTF">2021-06-29T03:00:47Z</dcterms:created>
  <dcterms:modified xsi:type="dcterms:W3CDTF">2021-10-13T04:02:57Z</dcterms:modified>
</cp:coreProperties>
</file>